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903" r:id="rId3"/>
    <p:sldId id="1202" r:id="rId4"/>
    <p:sldId id="904" r:id="rId5"/>
    <p:sldId id="1203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759" r:id="rId14"/>
    <p:sldId id="760" r:id="rId15"/>
    <p:sldId id="1204" r:id="rId16"/>
    <p:sldId id="764" r:id="rId17"/>
    <p:sldId id="765" r:id="rId18"/>
    <p:sldId id="911" r:id="rId19"/>
    <p:sldId id="766" r:id="rId20"/>
    <p:sldId id="762" r:id="rId21"/>
    <p:sldId id="1205" r:id="rId22"/>
    <p:sldId id="768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1209" r:id="rId31"/>
    <p:sldId id="1206" r:id="rId32"/>
    <p:sldId id="777" r:id="rId33"/>
    <p:sldId id="778" r:id="rId34"/>
    <p:sldId id="779" r:id="rId35"/>
    <p:sldId id="922" r:id="rId36"/>
    <p:sldId id="780" r:id="rId37"/>
    <p:sldId id="1201" r:id="rId38"/>
    <p:sldId id="781" r:id="rId39"/>
    <p:sldId id="782" r:id="rId40"/>
    <p:sldId id="783" r:id="rId41"/>
    <p:sldId id="784" r:id="rId42"/>
    <p:sldId id="785" r:id="rId43"/>
    <p:sldId id="786" r:id="rId44"/>
    <p:sldId id="914" r:id="rId45"/>
    <p:sldId id="788" r:id="rId46"/>
    <p:sldId id="789" r:id="rId47"/>
    <p:sldId id="791" r:id="rId48"/>
    <p:sldId id="792" r:id="rId49"/>
    <p:sldId id="793" r:id="rId50"/>
    <p:sldId id="794" r:id="rId51"/>
    <p:sldId id="795" r:id="rId52"/>
    <p:sldId id="796" r:id="rId53"/>
    <p:sldId id="797" r:id="rId54"/>
    <p:sldId id="915" r:id="rId55"/>
    <p:sldId id="798" r:id="rId56"/>
    <p:sldId id="799" r:id="rId57"/>
    <p:sldId id="916" r:id="rId58"/>
    <p:sldId id="800" r:id="rId59"/>
    <p:sldId id="801" r:id="rId60"/>
    <p:sldId id="802" r:id="rId61"/>
    <p:sldId id="917" r:id="rId62"/>
    <p:sldId id="803" r:id="rId63"/>
    <p:sldId id="804" r:id="rId64"/>
    <p:sldId id="1210" r:id="rId65"/>
    <p:sldId id="805" r:id="rId66"/>
    <p:sldId id="918" r:id="rId67"/>
    <p:sldId id="807" r:id="rId68"/>
    <p:sldId id="709" r:id="rId69"/>
    <p:sldId id="742" r:id="rId70"/>
    <p:sldId id="808" r:id="rId71"/>
    <p:sldId id="809" r:id="rId72"/>
    <p:sldId id="919" r:id="rId73"/>
    <p:sldId id="810" r:id="rId74"/>
    <p:sldId id="1207" r:id="rId75"/>
    <p:sldId id="812" r:id="rId76"/>
    <p:sldId id="1213" r:id="rId77"/>
    <p:sldId id="1214" r:id="rId78"/>
    <p:sldId id="813" r:id="rId79"/>
    <p:sldId id="1211" r:id="rId80"/>
    <p:sldId id="714" r:id="rId81"/>
    <p:sldId id="715" r:id="rId82"/>
    <p:sldId id="716" r:id="rId83"/>
    <p:sldId id="815" r:id="rId84"/>
    <p:sldId id="921" r:id="rId85"/>
    <p:sldId id="1212" r:id="rId86"/>
    <p:sldId id="817" r:id="rId87"/>
    <p:sldId id="818" r:id="rId88"/>
    <p:sldId id="1215" r:id="rId89"/>
    <p:sldId id="819" r:id="rId90"/>
    <p:sldId id="820" r:id="rId91"/>
    <p:sldId id="821" r:id="rId92"/>
    <p:sldId id="1208" r:id="rId93"/>
    <p:sldId id="896" r:id="rId94"/>
    <p:sldId id="907" r:id="rId95"/>
    <p:sldId id="908" r:id="rId96"/>
    <p:sldId id="905" r:id="rId97"/>
    <p:sldId id="1216" r:id="rId98"/>
    <p:sldId id="1200" r:id="rId99"/>
  </p:sldIdLst>
  <p:sldSz cx="9906000" cy="6858000" type="A4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A4A3A4"/>
          </p15:clr>
        </p15:guide>
        <p15:guide id="2" pos="4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997"/>
    <a:srgbClr val="951B40"/>
    <a:srgbClr val="951D40"/>
    <a:srgbClr val="577993"/>
    <a:srgbClr val="9BAFBF"/>
    <a:srgbClr val="951D3E"/>
    <a:srgbClr val="577994"/>
    <a:srgbClr val="9CA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99" autoAdjust="0"/>
  </p:normalViewPr>
  <p:slideViewPr>
    <p:cSldViewPr>
      <p:cViewPr varScale="1">
        <p:scale>
          <a:sx n="84" d="100"/>
          <a:sy n="84" d="100"/>
        </p:scale>
        <p:origin x="1140" y="48"/>
      </p:cViewPr>
      <p:guideLst>
        <p:guide orient="horz" pos="544"/>
        <p:guide pos="4679"/>
      </p:guideLst>
    </p:cSldViewPr>
  </p:slideViewPr>
  <p:outlineViewPr>
    <p:cViewPr>
      <p:scale>
        <a:sx n="33" d="100"/>
        <a:sy n="33" d="100"/>
      </p:scale>
      <p:origin x="0" y="-18648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712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0.xml"/><Relationship Id="rId2" Type="http://schemas.openxmlformats.org/officeDocument/2006/relationships/slide" Target="slides/slide69.xml"/><Relationship Id="rId1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9.emf"/><Relationship Id="rId7" Type="http://schemas.openxmlformats.org/officeDocument/2006/relationships/image" Target="../media/image52.emf"/><Relationship Id="rId2" Type="http://schemas.openxmlformats.org/officeDocument/2006/relationships/image" Target="../media/image54.emf"/><Relationship Id="rId1" Type="http://schemas.openxmlformats.org/officeDocument/2006/relationships/image" Target="../media/image48.emf"/><Relationship Id="rId6" Type="http://schemas.openxmlformats.org/officeDocument/2006/relationships/image" Target="../media/image55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B0E2C1C-A9E1-4474-AB84-E5CB4F0CA4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73" cy="4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4" tIns="47934" rIns="95864" bIns="47934" numCol="1" anchor="t" anchorCtr="0" compatLnSpc="1">
            <a:prstTxWarp prst="textNoShape">
              <a:avLst/>
            </a:prstTxWarp>
          </a:bodyPr>
          <a:lstStyle>
            <a:lvl1pPr defTabSz="960863" eaLnBrk="0" hangingPunct="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D6DB691-50DD-4929-96C6-F8E05CA0F5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14" y="0"/>
            <a:ext cx="3079960" cy="4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4" tIns="47934" rIns="95864" bIns="47934" numCol="1" anchor="t" anchorCtr="0" compatLnSpc="1">
            <a:prstTxWarp prst="textNoShape">
              <a:avLst/>
            </a:prstTxWarp>
          </a:bodyPr>
          <a:lstStyle>
            <a:lvl1pPr algn="r" defTabSz="960863" eaLnBrk="0" hangingPunct="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563B7EC-C6BA-42A7-A49C-248C38F44D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8596"/>
            <a:ext cx="3078373" cy="54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4" tIns="47934" rIns="95864" bIns="47934" numCol="1" anchor="b" anchorCtr="0" compatLnSpc="1">
            <a:prstTxWarp prst="textNoShape">
              <a:avLst/>
            </a:prstTxWarp>
          </a:bodyPr>
          <a:lstStyle>
            <a:lvl1pPr defTabSz="960863" eaLnBrk="0" hangingPunct="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7AD7B12E-97BE-4156-BEFF-D0DCB06BC5C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14" y="9718596"/>
            <a:ext cx="3079960" cy="54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4" tIns="47934" rIns="95864" bIns="47934" numCol="1" anchor="b" anchorCtr="0" compatLnSpc="1">
            <a:prstTxWarp prst="textNoShape">
              <a:avLst/>
            </a:prstTxWarp>
          </a:bodyPr>
          <a:lstStyle>
            <a:lvl1pPr algn="r" defTabSz="960269" eaLnBrk="0" hangingPunct="0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C085EF-4BA8-4F4D-B300-2BA0CBD1A3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EDA46C8-463F-4003-BA18-04A06D16E7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73" cy="50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4" tIns="47934" rIns="95864" bIns="47934" numCol="1" anchor="t" anchorCtr="0" compatLnSpc="1">
            <a:prstTxWarp prst="textNoShape">
              <a:avLst/>
            </a:prstTxWarp>
          </a:bodyPr>
          <a:lstStyle>
            <a:lvl1pPr defTabSz="960863" eaLnBrk="0" hangingPunct="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B4A2E9C-0B46-4BE2-8160-4246BCC08C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0927" y="0"/>
            <a:ext cx="3078373" cy="50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4" tIns="47934" rIns="95864" bIns="47934" numCol="1" anchor="t" anchorCtr="0" compatLnSpc="1">
            <a:prstTxWarp prst="textNoShape">
              <a:avLst/>
            </a:prstTxWarp>
          </a:bodyPr>
          <a:lstStyle>
            <a:lvl1pPr algn="r" defTabSz="960863" eaLnBrk="0" hangingPunct="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F91D764-D4AD-4EC4-92F7-B92C7BE4D1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5175"/>
            <a:ext cx="5545137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433A169-0A69-4F10-ABEA-38D9DFA869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727" y="4860092"/>
            <a:ext cx="5207846" cy="460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4" tIns="47934" rIns="95864" bIns="47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E2E8178-477A-4DF1-92A9-0918C9C2F3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4947"/>
            <a:ext cx="3078373" cy="5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4" tIns="47934" rIns="95864" bIns="47934" numCol="1" anchor="b" anchorCtr="0" compatLnSpc="1">
            <a:prstTxWarp prst="textNoShape">
              <a:avLst/>
            </a:prstTxWarp>
          </a:bodyPr>
          <a:lstStyle>
            <a:lvl1pPr defTabSz="960863" eaLnBrk="0" hangingPunct="0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914FDB6-C7EE-4F13-981D-8113D8A1E3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927" y="9724947"/>
            <a:ext cx="3078373" cy="5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4" tIns="47934" rIns="95864" bIns="47934" numCol="1" anchor="b" anchorCtr="0" compatLnSpc="1">
            <a:prstTxWarp prst="textNoShape">
              <a:avLst/>
            </a:prstTxWarp>
          </a:bodyPr>
          <a:lstStyle>
            <a:lvl1pPr algn="r" defTabSz="960269" eaLnBrk="0" hangingPunct="0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ECA597-562A-4B2A-B05B-2F0B878AE2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EA9AA775-68D8-49DC-88AF-BEE7F4A68F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D16FF517-BDD4-4EA2-951C-94AF0A73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079A0554-5763-4A7F-AFFB-ABEA33E34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1A99B932-C747-4C62-8FDE-C48739835585}" type="slidenum">
              <a:rPr lang="de-DE" altLang="de-DE" sz="1400" smtClean="0">
                <a:solidFill>
                  <a:schemeClr val="tx1"/>
                </a:solidFill>
              </a:rPr>
              <a:pPr/>
              <a:t>9</a:t>
            </a:fld>
            <a:endParaRPr lang="de-DE" altLang="de-DE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31AFAE90-3127-4132-AE49-8EFB64BE3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A499E6FC-999F-48DD-91D8-542FC6B1E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Throttle - unterdrücken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C2B8E4F9-6188-4B93-AAF7-A18AECE8F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36815115-BC95-4034-BCA2-B8D26440B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53209E57-5294-4FB6-8D3D-16D71BB304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9B7148CD-F301-4BB8-86D3-870BBA1D1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5990978B-8893-44AA-B14A-F15062DB8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29476D10-D150-419B-9B14-104A7446494D}" type="slidenum">
              <a:rPr lang="de-DE" altLang="de-DE" sz="1400" smtClean="0">
                <a:solidFill>
                  <a:schemeClr val="tx1"/>
                </a:solidFill>
              </a:rPr>
              <a:pPr/>
              <a:t>10</a:t>
            </a:fld>
            <a:endParaRPr lang="de-DE" altLang="de-DE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ACD481F2-9018-490D-8737-383893BDD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C24DBBD2-9F22-48AB-BEF9-6095F127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EB26513E-B821-42AD-B398-D9F9E167F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87CC0A13-ACFD-44B5-82A6-FFC30B425853}" type="slidenum">
              <a:rPr lang="de-DE" altLang="de-DE" sz="1400" smtClean="0">
                <a:solidFill>
                  <a:schemeClr val="tx1"/>
                </a:solidFill>
              </a:rPr>
              <a:pPr/>
              <a:t>11</a:t>
            </a:fld>
            <a:endParaRPr lang="de-DE" altLang="de-DE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AB0957C3-F656-438A-99CB-67EBABEE92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8E2EE39F-A5D3-4A63-B653-C2F6D3475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77A1B176-EC8F-474C-8E04-47189EDF3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EDB23DD8-E265-4062-8D23-055AECE2AD28}" type="slidenum">
              <a:rPr lang="de-DE" altLang="de-DE" sz="1400" smtClean="0">
                <a:solidFill>
                  <a:schemeClr val="tx1"/>
                </a:solidFill>
              </a:rPr>
              <a:pPr/>
              <a:t>12</a:t>
            </a:fld>
            <a:endParaRPr lang="de-DE" altLang="de-DE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141BF7FA-69B7-42EB-AEF3-2B615FD678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CF95C626-E100-406B-9858-9480C7503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BFC60FC5-F2CF-4906-80BF-43F484B43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EDFBF239-2790-43E6-AE73-CCCF8FADA639}" type="slidenum">
              <a:rPr lang="de-DE" altLang="de-DE" sz="1400" smtClean="0">
                <a:solidFill>
                  <a:schemeClr val="tx1"/>
                </a:solidFill>
              </a:rPr>
              <a:pPr/>
              <a:t>13</a:t>
            </a:fld>
            <a:endParaRPr lang="de-DE" altLang="de-DE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5F6326E4-885F-43E1-8BD7-B9FE0D0CD9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89AFD92E-F3AF-4176-BBC8-CE4D09E1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ADE92A1A-12F1-44F6-8953-5F7EAB292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E9738003-E969-4096-A2CC-B990C0F5521C}" type="slidenum">
              <a:rPr lang="de-DE" altLang="de-DE" sz="1400" smtClean="0">
                <a:solidFill>
                  <a:schemeClr val="tx1"/>
                </a:solidFill>
              </a:rPr>
              <a:pPr/>
              <a:t>14</a:t>
            </a:fld>
            <a:endParaRPr lang="de-DE" altLang="de-DE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E43B008D-A847-4869-A000-5C861B237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E06F879C-2242-4EE9-B32D-D0DF5B4EA6CD}" type="slidenum">
              <a:rPr lang="de-DE" altLang="en-US" sz="1400" smtClean="0">
                <a:solidFill>
                  <a:schemeClr val="tx1"/>
                </a:solidFill>
              </a:rPr>
              <a:pPr/>
              <a:t>68</a:t>
            </a:fld>
            <a:endParaRPr lang="de-DE" altLang="en-US" sz="1400">
              <a:solidFill>
                <a:schemeClr val="tx1"/>
              </a:solidFill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86A214CD-0E9C-47F9-8DCC-7FCA3FE92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FBAD2C6B-E042-4F27-8D89-B6A2B17C4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42522657-7DDE-4750-ABEB-D69030CC8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421524D0-C07D-4665-89A1-C850415D3E43}" type="slidenum">
              <a:rPr lang="de-DE" altLang="en-US" sz="1400" smtClean="0">
                <a:solidFill>
                  <a:schemeClr val="tx1"/>
                </a:solidFill>
              </a:rPr>
              <a:pPr/>
              <a:t>69</a:t>
            </a:fld>
            <a:endParaRPr lang="de-DE" altLang="en-US" sz="1400">
              <a:solidFill>
                <a:schemeClr val="tx1"/>
              </a:solidFill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F7A7FC35-57D9-4CE3-99E7-5D84F86A3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5C35B098-3A6E-4E60-8D78-A192006FE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59C91ECC-26BD-4220-ABEB-40EC804C6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DC3D961-E274-494B-9EAB-77941D8C8752}" type="slidenum">
              <a:rPr lang="de-DE" altLang="en-US" sz="1400" smtClean="0">
                <a:solidFill>
                  <a:schemeClr val="tx1"/>
                </a:solidFill>
              </a:rPr>
              <a:pPr/>
              <a:t>80</a:t>
            </a:fld>
            <a:endParaRPr lang="de-DE" altLang="en-US" sz="1400">
              <a:solidFill>
                <a:schemeClr val="tx1"/>
              </a:solidFill>
            </a:endParaRPr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1829C393-2C6D-42E1-AA29-662702A72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266302C5-D85E-4F77-AE08-FA99CDA11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What can we do if an incident happened?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4732A536-DA59-4577-9A0D-6D958097490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677025" y="3086100"/>
            <a:ext cx="6175375" cy="31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703F1FE5-4963-4C3E-919C-1C0A0128E4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478963" y="0"/>
            <a:ext cx="317500" cy="6858000"/>
            <a:chOff x="5971" y="0"/>
            <a:chExt cx="200" cy="4320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106FC6C-A758-4849-9C4B-BB6B24BC7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" y="0"/>
              <a:ext cx="173" cy="4320"/>
            </a:xfrm>
            <a:prstGeom prst="rect">
              <a:avLst/>
            </a:prstGeom>
            <a:solidFill>
              <a:srgbClr val="951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01A6A555-88D1-4A13-BDEA-B2C912AD33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57" y="0"/>
              <a:ext cx="114" cy="4320"/>
            </a:xfrm>
            <a:prstGeom prst="rect">
              <a:avLst/>
            </a:prstGeom>
            <a:solidFill>
              <a:srgbClr val="3E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11DD8047-7412-404D-A861-BE24C26979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14" y="0"/>
              <a:ext cx="91" cy="4320"/>
            </a:xfrm>
            <a:prstGeom prst="rect">
              <a:avLst/>
            </a:prstGeom>
            <a:solidFill>
              <a:srgbClr val="D6D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pic>
        <p:nvPicPr>
          <p:cNvPr id="9" name="Picture 27" descr="ifis-logo-600dpi-900x550 copy">
            <a:extLst>
              <a:ext uri="{FF2B5EF4-FFF2-40B4-BE49-F238E27FC236}">
                <a16:creationId xmlns:a16="http://schemas.microsoft.com/office/drawing/2014/main" id="{D85FA1E7-68D8-439F-BB90-E2D5492B13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778375"/>
            <a:ext cx="2924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5">
            <a:extLst>
              <a:ext uri="{FF2B5EF4-FFF2-40B4-BE49-F238E27FC236}">
                <a16:creationId xmlns:a16="http://schemas.microsoft.com/office/drawing/2014/main" id="{3B996D4F-F7D2-4BBA-B0E5-BE27611F49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313" y="5537200"/>
            <a:ext cx="4360862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800" dirty="0">
                <a:solidFill>
                  <a:schemeClr val="tx1"/>
                </a:solidFill>
                <a:cs typeface="+mn-cs"/>
              </a:rPr>
              <a:t>Institut für Internet-Sicherheit – if(is)</a:t>
            </a:r>
          </a:p>
          <a:p>
            <a:pPr>
              <a:defRPr/>
            </a:pPr>
            <a:r>
              <a:rPr lang="de-DE" sz="1800" dirty="0">
                <a:solidFill>
                  <a:schemeClr val="tx1"/>
                </a:solidFill>
                <a:cs typeface="+mn-cs"/>
              </a:rPr>
              <a:t>Westfälische Hochschule, Gelsenkirchen</a:t>
            </a:r>
          </a:p>
          <a:p>
            <a:pPr>
              <a:defRPr/>
            </a:pPr>
            <a:r>
              <a:rPr lang="de-DE" sz="1800" b="1" dirty="0">
                <a:solidFill>
                  <a:schemeClr val="tx1"/>
                </a:solidFill>
                <a:cs typeface="+mn-cs"/>
              </a:rPr>
              <a:t>http://www.internet-sicherheit.de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F6634CEC-0802-45EF-B13C-B04F544E80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7250" y="4452938"/>
            <a:ext cx="3892550" cy="1631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400" dirty="0">
                <a:solidFill>
                  <a:schemeClr val="tx1"/>
                </a:solidFill>
                <a:latin typeface="Verdana" pitchFamily="32" charset="0"/>
                <a:cs typeface="+mn-cs"/>
              </a:rPr>
              <a:t>Prof. Dr. </a:t>
            </a:r>
            <a:r>
              <a:rPr lang="de-DE" dirty="0">
                <a:solidFill>
                  <a:schemeClr val="tx1"/>
                </a:solidFill>
                <a:latin typeface="Verdana" pitchFamily="32" charset="0"/>
                <a:cs typeface="+mn-cs"/>
              </a:rPr>
              <a:t>(TU NN) </a:t>
            </a:r>
          </a:p>
          <a:p>
            <a:pPr>
              <a:defRPr/>
            </a:pPr>
            <a:r>
              <a:rPr lang="de-DE" sz="2800" b="1" dirty="0">
                <a:solidFill>
                  <a:schemeClr val="tx1"/>
                </a:solidFill>
                <a:latin typeface="Verdana" pitchFamily="32" charset="0"/>
                <a:cs typeface="+mn-cs"/>
              </a:rPr>
              <a:t>Norbert Pohlmann</a:t>
            </a:r>
          </a:p>
          <a:p>
            <a:pPr>
              <a:defRPr/>
            </a:pPr>
            <a:br>
              <a:rPr lang="de-DE" sz="2400" b="1" dirty="0">
                <a:solidFill>
                  <a:schemeClr val="tx1"/>
                </a:solidFill>
                <a:cs typeface="+mn-cs"/>
              </a:rPr>
            </a:br>
            <a:endParaRPr lang="de-DE" sz="2400" b="1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2" name="Grafik 15" descr="WH_logo_GS_01_Zusatz.jpg">
            <a:extLst>
              <a:ext uri="{FF2B5EF4-FFF2-40B4-BE49-F238E27FC236}">
                <a16:creationId xmlns:a16="http://schemas.microsoft.com/office/drawing/2014/main" id="{85ACEC39-5D92-454B-8780-743351D51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98425"/>
            <a:ext cx="38242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5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8315325" cy="1143000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rgbClr val="951D4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5038" y="2636838"/>
            <a:ext cx="6105525" cy="17287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Wingdings" charset="2"/>
              <a:buNone/>
              <a:defRPr sz="2400" b="1">
                <a:latin typeface="Verdana" pitchFamily="32" charset="0"/>
              </a:defRPr>
            </a:lvl1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09998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400" y="115888"/>
            <a:ext cx="7372350" cy="50482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effectLst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4953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8FB48D7-CCFC-48D2-916D-4C505F2805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3C3F7EC-C49D-4C57-9680-F38BF3C401A0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2298B8-D711-4F7F-B4AD-DD48CA59A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620713"/>
            <a:ext cx="7372350" cy="287337"/>
          </a:xfrm>
          <a:prstGeom prst="rect">
            <a:avLst/>
          </a:prstGeom>
        </p:spPr>
        <p:txBody>
          <a:bodyPr anchor="ctr"/>
          <a:lstStyle>
            <a:lvl1pPr marL="342900" indent="-342900">
              <a:buClrTx/>
              <a:buSzPct val="100000"/>
              <a:buFont typeface="Wingdings" panose="05000000000000000000" pitchFamily="2" charset="2"/>
              <a:buChar char=""/>
              <a:defRPr sz="2400" b="1">
                <a:solidFill>
                  <a:sysClr val="windowText" lastClr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67046069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91E9DC6-294E-4D94-A097-27A5D62CFA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DC06-9AF5-49CA-8AC9-E1D714E8AB56}" type="slidenum">
              <a:rPr lang="de-DE" altLang="de-DE"/>
              <a:pPr>
                <a:defRPr/>
              </a:pPr>
              <a:t>‹Nr.›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21129800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2" descr="ifis-logo-600dpi-900x550 copy">
            <a:extLst>
              <a:ext uri="{FF2B5EF4-FFF2-40B4-BE49-F238E27FC236}">
                <a16:creationId xmlns:a16="http://schemas.microsoft.com/office/drawing/2014/main" id="{F3FB0C6B-371A-4E9D-A940-A89C5E87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14" y="22553"/>
            <a:ext cx="1449880" cy="88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3" descr="head">
            <a:extLst>
              <a:ext uri="{FF2B5EF4-FFF2-40B4-BE49-F238E27FC236}">
                <a16:creationId xmlns:a16="http://schemas.microsoft.com/office/drawing/2014/main" id="{36F57396-B54E-443B-8516-EC54B11D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4D4ED6C1-D079-4B4F-99CF-3C2B5850E0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800" dirty="0">
                <a:solidFill>
                  <a:schemeClr val="tx1"/>
                </a:solidFill>
                <a:cs typeface="+mn-cs"/>
                <a:sym typeface="Symbol" pitchFamily="16" charset="2"/>
              </a:rPr>
              <a:t> Prof.  Norbert Pohlmann, Institut für Internet-Sicherheit - </a:t>
            </a:r>
            <a:r>
              <a:rPr lang="de-DE" sz="800" dirty="0" err="1">
                <a:solidFill>
                  <a:schemeClr val="tx1"/>
                </a:solidFill>
                <a:cs typeface="+mn-cs"/>
                <a:sym typeface="Symbol" pitchFamily="16" charset="2"/>
              </a:rPr>
              <a:t>if</a:t>
            </a:r>
            <a:r>
              <a:rPr lang="de-DE" sz="800" dirty="0">
                <a:solidFill>
                  <a:schemeClr val="tx1"/>
                </a:solidFill>
                <a:cs typeface="+mn-cs"/>
                <a:sym typeface="Symbol" pitchFamily="16" charset="2"/>
              </a:rPr>
              <a:t>(</a:t>
            </a:r>
            <a:r>
              <a:rPr lang="de-DE" sz="800" dirty="0" err="1">
                <a:solidFill>
                  <a:schemeClr val="tx1"/>
                </a:solidFill>
                <a:cs typeface="+mn-cs"/>
                <a:sym typeface="Symbol" pitchFamily="16" charset="2"/>
              </a:rPr>
              <a:t>is</a:t>
            </a:r>
            <a:r>
              <a:rPr lang="de-DE" sz="800" dirty="0">
                <a:solidFill>
                  <a:schemeClr val="tx1"/>
                </a:solidFill>
                <a:cs typeface="+mn-cs"/>
                <a:sym typeface="Symbol" pitchFamily="16" charset="2"/>
              </a:rPr>
              <a:t>), Westfälische Hochschule, Gelsenkirchen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29" r:id="rId2"/>
    <p:sldLayoutId id="2147486140" r:id="rId3"/>
  </p:sldLayoutIdLst>
  <p:transition spd="med"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30000"/>
        </a:spcAft>
        <a:buClr>
          <a:srgbClr val="0064A0"/>
        </a:buClr>
        <a:buSzPct val="80000"/>
        <a:buFont typeface="Wingdings" panose="05000000000000000000" pitchFamily="2" charset="2"/>
        <a:buBlip>
          <a:blip r:embed="rId7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30000"/>
        </a:spcAft>
        <a:buClr>
          <a:srgbClr val="0064A0"/>
        </a:buClr>
        <a:buSzPct val="80000"/>
        <a:buFont typeface="Wingdings" panose="05000000000000000000" pitchFamily="2" charset="2"/>
        <a:buBlip>
          <a:blip r:embed="rId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30000"/>
        </a:spcAft>
        <a:buClr>
          <a:srgbClr val="0064A0"/>
        </a:buClr>
        <a:buSzPct val="80000"/>
        <a:buFont typeface="Wingdings" panose="05000000000000000000" pitchFamily="2" charset="2"/>
        <a:buBlip>
          <a:blip r:embed="rId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30000"/>
        </a:spcAft>
        <a:buClr>
          <a:srgbClr val="0064A0"/>
        </a:buClr>
        <a:buSzPct val="80000"/>
        <a:buFont typeface="Wingdings" panose="05000000000000000000" pitchFamily="2" charset="2"/>
        <a:buBlip>
          <a:blip r:embed="rId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30000"/>
        </a:spcAft>
        <a:buClr>
          <a:srgbClr val="0064A0"/>
        </a:buClr>
        <a:buSzPct val="80000"/>
        <a:buFont typeface="Wingdings" panose="05000000000000000000" pitchFamily="2" charset="2"/>
        <a:buBlip>
          <a:blip r:embed="rId7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30000"/>
        </a:spcAft>
        <a:buClr>
          <a:srgbClr val="0064A0"/>
        </a:buClr>
        <a:buSzPct val="80000"/>
        <a:buFont typeface="Wingdings" charset="2"/>
        <a:buBlip>
          <a:blip r:embed="rId7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30000"/>
        </a:spcAft>
        <a:buClr>
          <a:srgbClr val="0064A0"/>
        </a:buClr>
        <a:buSzPct val="80000"/>
        <a:buFont typeface="Wingdings" charset="2"/>
        <a:buBlip>
          <a:blip r:embed="rId7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30000"/>
        </a:spcAft>
        <a:buClr>
          <a:srgbClr val="0064A0"/>
        </a:buClr>
        <a:buSzPct val="80000"/>
        <a:buFont typeface="Wingdings" charset="2"/>
        <a:buBlip>
          <a:blip r:embed="rId7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30000"/>
        </a:spcAft>
        <a:buClr>
          <a:srgbClr val="0064A0"/>
        </a:buClr>
        <a:buSzPct val="80000"/>
        <a:buFont typeface="Wingdings" charset="2"/>
        <a:buBlip>
          <a:blip r:embed="rId7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emf"/><Relationship Id="rId18" Type="http://schemas.openxmlformats.org/officeDocument/2006/relationships/image" Target="../media/image52.emf"/><Relationship Id="rId26" Type="http://schemas.openxmlformats.org/officeDocument/2006/relationships/oleObject" Target="../embeddings/oleObject16.bin"/><Relationship Id="rId39" Type="http://schemas.openxmlformats.org/officeDocument/2006/relationships/oleObject" Target="../embeddings/oleObject27.bin"/><Relationship Id="rId21" Type="http://schemas.openxmlformats.org/officeDocument/2006/relationships/oleObject" Target="../embeddings/oleObject11.bin"/><Relationship Id="rId34" Type="http://schemas.openxmlformats.org/officeDocument/2006/relationships/oleObject" Target="../embeddings/oleObject22.bin"/><Relationship Id="rId42" Type="http://schemas.openxmlformats.org/officeDocument/2006/relationships/oleObject" Target="../embeddings/oleObject29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53.emf"/><Relationship Id="rId29" Type="http://schemas.openxmlformats.org/officeDocument/2006/relationships/oleObject" Target="../embeddings/oleObject18.bin"/><Relationship Id="rId41" Type="http://schemas.openxmlformats.org/officeDocument/2006/relationships/oleObject" Target="../embeddings/oleObject2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9.emf"/><Relationship Id="rId24" Type="http://schemas.openxmlformats.org/officeDocument/2006/relationships/oleObject" Target="../embeddings/oleObject14.bin"/><Relationship Id="rId32" Type="http://schemas.openxmlformats.org/officeDocument/2006/relationships/image" Target="../media/image55.emf"/><Relationship Id="rId37" Type="http://schemas.openxmlformats.org/officeDocument/2006/relationships/oleObject" Target="../embeddings/oleObject25.bin"/><Relationship Id="rId40" Type="http://schemas.openxmlformats.org/officeDocument/2006/relationships/image" Target="../media/image56.e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1.emf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7.bin"/><Relationship Id="rId36" Type="http://schemas.openxmlformats.org/officeDocument/2006/relationships/oleObject" Target="../embeddings/oleObject24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20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54.emf"/><Relationship Id="rId30" Type="http://schemas.openxmlformats.org/officeDocument/2006/relationships/oleObject" Target="../embeddings/oleObject19.bin"/><Relationship Id="rId35" Type="http://schemas.openxmlformats.org/officeDocument/2006/relationships/oleObject" Target="../embeddings/oleObject23.bin"/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10.xml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5.bin"/><Relationship Id="rId33" Type="http://schemas.openxmlformats.org/officeDocument/2006/relationships/oleObject" Target="../embeddings/oleObject21.bin"/><Relationship Id="rId38" Type="http://schemas.openxmlformats.org/officeDocument/2006/relationships/oleObject" Target="../embeddings/oleObject26.bin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e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3.bin"/><Relationship Id="rId39" Type="http://schemas.openxmlformats.org/officeDocument/2006/relationships/oleObject" Target="../embeddings/oleObject55.bin"/><Relationship Id="rId21" Type="http://schemas.openxmlformats.org/officeDocument/2006/relationships/oleObject" Target="../embeddings/oleObject39.bin"/><Relationship Id="rId34" Type="http://schemas.openxmlformats.org/officeDocument/2006/relationships/oleObject" Target="../embeddings/oleObject5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52.emf"/><Relationship Id="rId25" Type="http://schemas.openxmlformats.org/officeDocument/2006/relationships/oleObject" Target="../embeddings/oleObject42.bin"/><Relationship Id="rId33" Type="http://schemas.openxmlformats.org/officeDocument/2006/relationships/oleObject" Target="../embeddings/oleObject50.bin"/><Relationship Id="rId38" Type="http://schemas.openxmlformats.org/officeDocument/2006/relationships/image" Target="../media/image57.e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0.emf"/><Relationship Id="rId24" Type="http://schemas.openxmlformats.org/officeDocument/2006/relationships/image" Target="../media/image3.png"/><Relationship Id="rId32" Type="http://schemas.openxmlformats.org/officeDocument/2006/relationships/oleObject" Target="../embeddings/oleObject49.bin"/><Relationship Id="rId37" Type="http://schemas.openxmlformats.org/officeDocument/2006/relationships/oleObject" Target="../embeddings/oleObject54.bin"/><Relationship Id="rId40" Type="http://schemas.openxmlformats.org/officeDocument/2006/relationships/oleObject" Target="../embeddings/oleObject56.bin"/><Relationship Id="rId5" Type="http://schemas.openxmlformats.org/officeDocument/2006/relationships/image" Target="../media/image48.emf"/><Relationship Id="rId15" Type="http://schemas.openxmlformats.org/officeDocument/2006/relationships/image" Target="../media/image55.emf"/><Relationship Id="rId23" Type="http://schemas.openxmlformats.org/officeDocument/2006/relationships/oleObject" Target="../embeddings/oleObject41.bin"/><Relationship Id="rId28" Type="http://schemas.openxmlformats.org/officeDocument/2006/relationships/oleObject" Target="../embeddings/oleObject45.bin"/><Relationship Id="rId36" Type="http://schemas.openxmlformats.org/officeDocument/2006/relationships/oleObject" Target="../embeddings/oleObject53.bin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53.emf"/><Relationship Id="rId31" Type="http://schemas.openxmlformats.org/officeDocument/2006/relationships/oleObject" Target="../embeddings/oleObject48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9.e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40.bin"/><Relationship Id="rId27" Type="http://schemas.openxmlformats.org/officeDocument/2006/relationships/oleObject" Target="../embeddings/oleObject44.bin"/><Relationship Id="rId30" Type="http://schemas.openxmlformats.org/officeDocument/2006/relationships/oleObject" Target="../embeddings/oleObject47.bin"/><Relationship Id="rId35" Type="http://schemas.openxmlformats.org/officeDocument/2006/relationships/oleObject" Target="../embeddings/oleObject52.bin"/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3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rofPohlmann" TargetMode="External"/><Relationship Id="rId13" Type="http://schemas.openxmlformats.org/officeDocument/2006/relationships/image" Target="../media/image81.png"/><Relationship Id="rId3" Type="http://schemas.openxmlformats.org/officeDocument/2006/relationships/hyperlink" Target="https://www.youtube.com/cyberschutzraum" TargetMode="External"/><Relationship Id="rId7" Type="http://schemas.openxmlformats.org/officeDocument/2006/relationships/hyperlink" Target="https://twitter.com/_ifis" TargetMode="External"/><Relationship Id="rId12" Type="http://schemas.openxmlformats.org/officeDocument/2006/relationships/image" Target="../media/image80.png"/><Relationship Id="rId2" Type="http://schemas.openxmlformats.org/officeDocument/2006/relationships/hyperlink" Target="https://norbert-pohlmann.com/cyber-sicherhe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Internet.Sicherheit.ifis" TargetMode="External"/><Relationship Id="rId11" Type="http://schemas.openxmlformats.org/officeDocument/2006/relationships/hyperlink" Target="https://www.it-sicherheit.de/" TargetMode="External"/><Relationship Id="rId5" Type="http://schemas.openxmlformats.org/officeDocument/2006/relationships/hyperlink" Target="https://www.internet-sicherheit.de/" TargetMode="External"/><Relationship Id="rId15" Type="http://schemas.openxmlformats.org/officeDocument/2006/relationships/image" Target="../media/image82.png"/><Relationship Id="rId10" Type="http://schemas.openxmlformats.org/officeDocument/2006/relationships/hyperlink" Target="https://norbert-pohlmann.com/" TargetMode="External"/><Relationship Id="rId4" Type="http://schemas.openxmlformats.org/officeDocument/2006/relationships/hyperlink" Target="https://it-sicherheit.de/master-studieren/" TargetMode="External"/><Relationship Id="rId9" Type="http://schemas.openxmlformats.org/officeDocument/2006/relationships/hyperlink" Target="https://www.youtube.com/user/InternetSicherheitDE/" TargetMode="External"/><Relationship Id="rId1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hyperlink" Target="https://norbert-pohlmann.com/cyber-sicherheit/" TargetMode="External"/><Relationship Id="rId3" Type="http://schemas.openxmlformats.org/officeDocument/2006/relationships/hyperlink" Target="https://norbert-pohlmann.com/wp-content/uploads/2015/08/191-Internet-Early-Warning-System-The-Global-View-Prof.-Norbert-Pohlmann.pdf" TargetMode="External"/><Relationship Id="rId7" Type="http://schemas.openxmlformats.org/officeDocument/2006/relationships/hyperlink" Target="https://norbert-pohlmann.com/wp-content/uploads/2015/08/301-An-ideal-Internet-Early-Warning-System-Prof-Norbert-Pohlmann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rbert-pohlmann.com/wp-content/uploads/2015/08/270-Ideales-Internet-Fr&#252;hwarnsystem-Prof-Norbert-Pohlmann.pdf" TargetMode="External"/><Relationship Id="rId5" Type="http://schemas.openxmlformats.org/officeDocument/2006/relationships/hyperlink" Target="https://norbert-pohlmann.com/wp-content/uploads/2015/08/206-Internet-Situation-Awareness-Prof.-Norbert-Pohlmann.pdf" TargetMode="External"/><Relationship Id="rId4" Type="http://schemas.openxmlformats.org/officeDocument/2006/relationships/hyperlink" Target="https://norbert-pohlmann.com/wp-content/uploads/2015/08/194-Probe-based-Internet-Early-Warning-System-Prof.-Norbert-Pohlman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8C695F-45C8-4992-B41B-CADC22B52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76872"/>
            <a:ext cx="8315325" cy="1143000"/>
          </a:xfrm>
        </p:spPr>
        <p:txBody>
          <a:bodyPr/>
          <a:lstStyle/>
          <a:p>
            <a:r>
              <a:rPr lang="de-DE" altLang="de-DE" sz="3600" dirty="0"/>
              <a:t>Cyber-Sicherheit-Frühwarn- und Lagebildsysteme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9475648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4D758-3EB2-44D1-83D6-E5DC9622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Durchführung von Angriffen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78581DB8-CE1B-48D5-A4D6-BB7F7370B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Vorbereitung von gezielten Angriffen</a:t>
            </a:r>
          </a:p>
          <a:p>
            <a:r>
              <a:rPr lang="de-DE" altLang="de-DE" b="1" dirty="0"/>
              <a:t>Ping Scan:</a:t>
            </a:r>
          </a:p>
          <a:p>
            <a:pPr lvl="1"/>
            <a:r>
              <a:rPr lang="de-DE" altLang="de-DE" dirty="0"/>
              <a:t>Erreichbarkeit von IT-Systemen</a:t>
            </a:r>
            <a:br>
              <a:rPr lang="de-DE" altLang="de-DE" dirty="0"/>
            </a:br>
            <a:r>
              <a:rPr lang="de-DE" altLang="de-DE" dirty="0"/>
              <a:t>prüfen.</a:t>
            </a:r>
          </a:p>
          <a:p>
            <a:pPr lvl="1"/>
            <a:r>
              <a:rPr lang="de-DE" altLang="de-DE" dirty="0"/>
              <a:t>ICMP Protokoll auf Netzwerkebene.</a:t>
            </a:r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468EAEF2-337D-4B18-BC88-557AD05AE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CB0615-6785-492D-AEA7-38A84CF95052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F69F5-F977-4969-9E3C-92BC374CD3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1:N-Angriff (1/4) </a:t>
            </a:r>
            <a:r>
              <a:rPr lang="de-DE" altLang="de-DE" sz="2000" dirty="0">
                <a:sym typeface="Wingdings" panose="05000000000000000000" pitchFamily="2" charset="2"/>
              </a:rPr>
              <a:t>- </a:t>
            </a:r>
            <a:r>
              <a:rPr lang="de-DE" altLang="de-DE" sz="2000" b="0" dirty="0">
                <a:sym typeface="Wingdings" panose="05000000000000000000" pitchFamily="2" charset="2"/>
              </a:rPr>
              <a:t>(1 Angreifer und N Opfer)</a:t>
            </a:r>
            <a:endParaRPr lang="de-DE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9592D63-A702-46B5-86F4-057C85D0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5C10B5-ECF7-4FD3-AB12-03C26CBBE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584575"/>
            <a:ext cx="32512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DB55AE-EEC4-4C80-9535-40B13F3D8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097338"/>
            <a:ext cx="27051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0C928BC-64CE-4112-B091-28A7023EC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7350"/>
            <a:ext cx="25796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89A0AB-01A2-4ED7-B27D-D8B01E9F8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4360863"/>
            <a:ext cx="7858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0CCE0-A4BA-4A2E-A7A3-1DBE1898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Durchführung von Angriffen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91C1D791-BF0F-4A51-B0AE-A78E22CDA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Port Scan:</a:t>
            </a:r>
          </a:p>
          <a:p>
            <a:pPr lvl="1"/>
            <a:r>
              <a:rPr lang="de-DE" altLang="de-DE" dirty="0"/>
              <a:t>Angebotene Anwendungsdienste prüfen (z.B. Webserver, E-Mail-Server, SIP-Server usw.).</a:t>
            </a:r>
          </a:p>
          <a:p>
            <a:pPr lvl="1"/>
            <a:r>
              <a:rPr lang="de-DE" altLang="de-DE" dirty="0"/>
              <a:t>Verbindungsversuch mittels SYN-Flag eines TCP-Paketes auf Transportebene (TCP-SYN-Scan).</a:t>
            </a:r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FA2B0745-3669-43C3-963E-BA50BA11E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7DB73F9-CFF3-4CFC-800F-7A0321642851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55507-5744-413E-97B9-E7799DB82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1:N-Angriff (2/4) - </a:t>
            </a:r>
            <a:r>
              <a:rPr lang="de-DE" altLang="de-DE" sz="2000" b="0" dirty="0">
                <a:sym typeface="Wingdings" panose="05000000000000000000" pitchFamily="2" charset="2"/>
              </a:rPr>
              <a:t>(1 Angreifer und N Opfer)</a:t>
            </a:r>
            <a:endParaRPr lang="de-DE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6CEAFF9-004E-415C-A7C7-0CCE57319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EBABD86-743C-4DC2-958D-D0FDD49BE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373438"/>
            <a:ext cx="3995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1AD9B-10C0-4BB2-8BD6-5948C06A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Durchführung von Angriffen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F657122D-9B39-4795-B057-2F7655E12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Vulnerability Scan:</a:t>
            </a:r>
          </a:p>
          <a:p>
            <a:pPr lvl="1"/>
            <a:r>
              <a:rPr lang="de-DE" altLang="de-DE" dirty="0"/>
              <a:t>Ausnutzbarkeit von </a:t>
            </a:r>
            <a:r>
              <a:rPr lang="de-DE" altLang="de-DE" b="1" dirty="0"/>
              <a:t>aktuellen</a:t>
            </a:r>
            <a:r>
              <a:rPr lang="de-DE" altLang="de-DE" dirty="0"/>
              <a:t>, </a:t>
            </a:r>
            <a:r>
              <a:rPr lang="de-DE" altLang="de-DE" b="1" dirty="0"/>
              <a:t>öffentlich bekannten</a:t>
            </a:r>
            <a:r>
              <a:rPr lang="de-DE" altLang="de-DE" dirty="0"/>
              <a:t> und </a:t>
            </a:r>
            <a:r>
              <a:rPr lang="de-DE" altLang="de-DE" b="1" dirty="0"/>
              <a:t>nicht gepatchten</a:t>
            </a:r>
            <a:r>
              <a:rPr lang="de-DE" altLang="de-DE" dirty="0"/>
              <a:t> Sicherheitslücken auf Anwendungsebene prüfen.</a:t>
            </a:r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A9B2FB45-1178-47BB-8F74-F8C627CD5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34085E-E89E-47AB-8D7C-FB7DCAB31428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75FB5-BCC1-4806-889E-664950565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1:N-Angriff (3/4) - </a:t>
            </a:r>
            <a:r>
              <a:rPr lang="de-DE" altLang="de-DE" sz="2000" b="0" dirty="0">
                <a:sym typeface="Wingdings" panose="05000000000000000000" pitchFamily="2" charset="2"/>
              </a:rPr>
              <a:t>(1 Angreifer und N Opfer)</a:t>
            </a:r>
            <a:endParaRPr lang="de-DE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59C4475-2275-41E9-A815-452EC23C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A50A13-0B23-48AC-A294-1F6B67AF6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686050"/>
            <a:ext cx="48164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F565A5-FE6C-470D-B125-9D7880B59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819275"/>
            <a:ext cx="2443162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D7ED4F-2BE8-4ED0-AA0B-D2A66160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Durchführung von Angriffen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F0650B68-01CB-4263-8F04-3470DDBF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>
                <a:sym typeface="Wingdings" panose="05000000000000000000" pitchFamily="2" charset="2"/>
              </a:rPr>
              <a:t>1:N-Angriff auf mit Malware kompromittierte IT-Systeme</a:t>
            </a:r>
            <a:br>
              <a:rPr lang="de-DE" altLang="de-DE" b="1" dirty="0">
                <a:sym typeface="Wingdings" panose="05000000000000000000" pitchFamily="2" charset="2"/>
              </a:rPr>
            </a:br>
            <a:endParaRPr lang="de-DE" altLang="de-DE" b="1" dirty="0"/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b="1" dirty="0"/>
              <a:t>Ransom-Ware: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sz="2000" b="1" i="1" dirty="0">
                <a:solidFill>
                  <a:srgbClr val="0070C0"/>
                </a:solidFill>
              </a:rPr>
              <a:t>Verschlüsselung</a:t>
            </a:r>
            <a:r>
              <a:rPr lang="de-DE" altLang="de-DE" sz="2000" dirty="0"/>
              <a:t> von Daten.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sz="2000" dirty="0"/>
              <a:t>Erpressung von </a:t>
            </a:r>
            <a:r>
              <a:rPr lang="de-DE" altLang="de-DE" sz="2000" b="1" i="1" dirty="0">
                <a:solidFill>
                  <a:srgbClr val="0070C0"/>
                </a:solidFill>
              </a:rPr>
              <a:t>Lösegeld.</a:t>
            </a:r>
            <a:br>
              <a:rPr lang="de-DE" altLang="de-DE" sz="2000" dirty="0"/>
            </a:br>
            <a:endParaRPr lang="de-DE" altLang="de-DE" sz="2000" dirty="0"/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b="1" dirty="0"/>
              <a:t>Keylogger: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sz="2000" b="1" i="1" dirty="0">
                <a:solidFill>
                  <a:srgbClr val="0070C0"/>
                </a:solidFill>
              </a:rPr>
              <a:t>Tastatureingaben mitlesen</a:t>
            </a:r>
            <a:r>
              <a:rPr lang="de-DE" altLang="de-DE" sz="2000" dirty="0"/>
              <a:t>.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sz="2000" dirty="0"/>
              <a:t>Speicherung in Drop </a:t>
            </a:r>
            <a:r>
              <a:rPr lang="de-DE" altLang="de-DE" sz="2000" dirty="0" err="1"/>
              <a:t>Zones</a:t>
            </a:r>
            <a:r>
              <a:rPr lang="de-DE" altLang="de-DE" sz="2000" dirty="0"/>
              <a:t>.</a:t>
            </a:r>
            <a:br>
              <a:rPr lang="de-DE" altLang="de-DE" sz="2000" dirty="0"/>
            </a:br>
            <a:endParaRPr lang="de-DE" altLang="de-DE" sz="2000" dirty="0"/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b="1" dirty="0"/>
              <a:t>Trojanisches Pferd: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sz="2000" b="1" i="1" dirty="0">
                <a:solidFill>
                  <a:srgbClr val="0070C0"/>
                </a:solidFill>
              </a:rPr>
              <a:t>Zugriff auf die Werte </a:t>
            </a:r>
            <a:r>
              <a:rPr lang="de-DE" altLang="de-DE" sz="2000" dirty="0"/>
              <a:t>des IT-Systems.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sz="2000" dirty="0"/>
              <a:t>Einschleusen von weiteren Schadfunktionen.</a:t>
            </a:r>
            <a:br>
              <a:rPr lang="de-DE" altLang="de-DE" sz="2000" dirty="0"/>
            </a:br>
            <a:endParaRPr lang="de-DE" altLang="de-DE" sz="2000" dirty="0"/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b="1" dirty="0"/>
              <a:t>Adware: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sz="2000" b="1" i="1" dirty="0">
                <a:solidFill>
                  <a:srgbClr val="0070C0"/>
                </a:solidFill>
              </a:rPr>
              <a:t>Unerwünschte Werbung</a:t>
            </a:r>
            <a:r>
              <a:rPr lang="de-DE" altLang="de-DE" sz="2000" dirty="0"/>
              <a:t>.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altLang="de-DE" sz="2000" dirty="0"/>
              <a:t>Profilbildung durch Werbeagenturen.</a:t>
            </a:r>
          </a:p>
        </p:txBody>
      </p:sp>
      <p:sp>
        <p:nvSpPr>
          <p:cNvPr id="23557" name="Foliennummernplatzhalter 3">
            <a:extLst>
              <a:ext uri="{FF2B5EF4-FFF2-40B4-BE49-F238E27FC236}">
                <a16:creationId xmlns:a16="http://schemas.microsoft.com/office/drawing/2014/main" id="{808CDF58-2366-487A-82F0-04D78F578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12A733-1116-491E-B160-0867695AAEDB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49E76-BF31-4CB8-AE3A-AAA622A75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1:N-Angriff (4/4) - </a:t>
            </a:r>
            <a:r>
              <a:rPr lang="de-DE" altLang="de-DE" sz="2000" b="0" dirty="0">
                <a:sym typeface="Wingdings" panose="05000000000000000000" pitchFamily="2" charset="2"/>
              </a:rPr>
              <a:t>(1 Angreifer und N Opfer)</a:t>
            </a:r>
            <a:endParaRPr lang="de-DE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85F4BEC-1E86-48DF-9A4C-39E8E33B8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097A4-34E8-4705-B6B6-56115A4B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Durchführung von Angriffen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5AC195-3B9B-46B0-9325-EFBDCFD8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 err="1"/>
              <a:t>Advanced</a:t>
            </a:r>
            <a:r>
              <a:rPr lang="de-DE" b="1" dirty="0"/>
              <a:t> Persistent </a:t>
            </a:r>
            <a:r>
              <a:rPr lang="de-DE" b="1" dirty="0" err="1"/>
              <a:t>Threat</a:t>
            </a:r>
            <a:r>
              <a:rPr lang="de-DE" b="1" dirty="0"/>
              <a:t> (APT):</a:t>
            </a:r>
          </a:p>
          <a:p>
            <a:pPr lvl="1">
              <a:defRPr/>
            </a:pPr>
            <a:r>
              <a:rPr lang="de-DE" dirty="0"/>
              <a:t>Professionelle Hacker.</a:t>
            </a:r>
          </a:p>
          <a:p>
            <a:pPr lvl="1">
              <a:defRPr/>
            </a:pPr>
            <a:r>
              <a:rPr lang="de-DE" sz="1800" dirty="0"/>
              <a:t>Komplexe Angriffsmethoden.</a:t>
            </a:r>
          </a:p>
          <a:p>
            <a:pPr lvl="1">
              <a:defRPr/>
            </a:pPr>
            <a:r>
              <a:rPr lang="de-DE" sz="1800" dirty="0"/>
              <a:t>Viele Ressourcen (z.B. Geld, Zeit, leistungsstarke IT-Systeme, Unbekannte Softwareschwachstellen, Hacking Tools, …).</a:t>
            </a:r>
          </a:p>
          <a:p>
            <a:pPr lvl="1">
              <a:defRPr/>
            </a:pPr>
            <a:r>
              <a:rPr lang="de-DE" sz="1800" dirty="0"/>
              <a:t>Große Angriffsziele (z.B. Regierungen, Kritische Infrastrukturen, Unternehmensleitung, …).</a:t>
            </a:r>
            <a:br>
              <a:rPr lang="de-DE" sz="1800" dirty="0"/>
            </a:br>
            <a:endParaRPr lang="de-DE" sz="1800" dirty="0"/>
          </a:p>
          <a:p>
            <a:pPr>
              <a:defRPr/>
            </a:pPr>
            <a:r>
              <a:rPr lang="de-DE" sz="1800" b="1" dirty="0" err="1"/>
              <a:t>Social</a:t>
            </a:r>
            <a:r>
              <a:rPr lang="de-DE" sz="1800" b="1" dirty="0"/>
              <a:t> Engineering </a:t>
            </a:r>
            <a:r>
              <a:rPr lang="de-DE" sz="1800" dirty="0"/>
              <a:t>(Vorbereitung)</a:t>
            </a:r>
            <a:r>
              <a:rPr lang="de-DE" sz="1800" b="1" dirty="0"/>
              <a:t>:</a:t>
            </a:r>
          </a:p>
          <a:p>
            <a:pPr lvl="1">
              <a:defRPr/>
            </a:pPr>
            <a:r>
              <a:rPr lang="de-DE" sz="1800" dirty="0" err="1"/>
              <a:t>Spear</a:t>
            </a:r>
            <a:r>
              <a:rPr lang="de-DE" sz="1800" dirty="0"/>
              <a:t>-Phishing (Zielgerichtet).</a:t>
            </a:r>
          </a:p>
          <a:p>
            <a:pPr lvl="1">
              <a:defRPr/>
            </a:pPr>
            <a:r>
              <a:rPr lang="de-DE" sz="1800" dirty="0" err="1"/>
              <a:t>Whaling</a:t>
            </a:r>
            <a:r>
              <a:rPr lang="de-DE" sz="1800" dirty="0"/>
              <a:t> (Führungskräfte).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/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E8B98D3E-6599-4202-864B-14810E779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E60530-2197-4C7C-A431-6596BCA9FF36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0B112-A414-4D53-BC70-F34324AB6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1:1-Angriff - </a:t>
            </a:r>
            <a:r>
              <a:rPr lang="de-DE" altLang="de-DE" sz="2000" b="0" dirty="0">
                <a:sym typeface="Wingdings" panose="05000000000000000000" pitchFamily="2" charset="2"/>
              </a:rPr>
              <a:t>(1 Angreifer und 1 Opfer)</a:t>
            </a:r>
            <a:endParaRPr lang="de-DE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F310943-CE5D-4B23-88EF-BAE1A69A3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175EB3-BCC8-4610-83B1-E77B1DDAC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090988"/>
            <a:ext cx="30241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7025" cy="49530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Ziele und Ergebnisse der Vorlesung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Angriffspotentiale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36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Idee eines </a:t>
            </a:r>
            <a:br>
              <a:rPr lang="de-DE" altLang="en-US" sz="36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36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Aufbau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Sensoren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Analysekonzepte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Zusammenfassung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DF7325-3ADE-4D49-95AD-98E884A7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897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D7159-44CB-4025-9C77-2734B2B4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5888"/>
            <a:ext cx="7803976" cy="504825"/>
          </a:xfrm>
        </p:spPr>
        <p:txBody>
          <a:bodyPr/>
          <a:lstStyle/>
          <a:p>
            <a:pPr>
              <a:defRPr/>
            </a:pPr>
            <a:r>
              <a:rPr lang="de-DE" altLang="de-DE" sz="2300" dirty="0">
                <a:effectLst/>
              </a:rPr>
              <a:t>Idee eines </a:t>
            </a:r>
            <a:r>
              <a:rPr lang="en-US" altLang="de-DE" sz="2300" dirty="0"/>
              <a:t>CS-</a:t>
            </a:r>
            <a:r>
              <a:rPr lang="en-US" altLang="de-DE" sz="2300" dirty="0" err="1"/>
              <a:t>Frühwarn</a:t>
            </a:r>
            <a:r>
              <a:rPr lang="en-US" altLang="de-DE" sz="2300" dirty="0"/>
              <a:t>- u. </a:t>
            </a:r>
            <a:r>
              <a:rPr lang="en-US" altLang="de-DE" sz="2300" dirty="0" err="1"/>
              <a:t>Lagebildsysteme</a:t>
            </a:r>
            <a:endParaRPr lang="de-DE" sz="2300" dirty="0"/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31A61D9B-3DA0-488A-9E24-8325DE82A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1CBC6E-E37E-4AB4-9ABF-5E7CD7DF2A3A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D45B6-3E1D-4CA9-94FC-1A6732F856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sz="2200" dirty="0">
                <a:sym typeface="Wingdings" panose="05000000000000000000" pitchFamily="2" charset="2"/>
              </a:rPr>
              <a:t>Definition</a:t>
            </a:r>
            <a:endParaRPr lang="de-DE" sz="2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ADAEA93-E4A4-4E4E-B52C-BD80F076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E63DB8-1CC7-4DA3-B14F-60B0249A6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Ein Cyber-Sicherheits-Frühwarn- und Lagebildsystem hilft, die </a:t>
            </a:r>
            <a:r>
              <a:rPr lang="de-DE" b="1" dirty="0"/>
              <a:t>Cyber-Sicherheitslage</a:t>
            </a:r>
            <a:r>
              <a:rPr lang="de-DE" dirty="0"/>
              <a:t> aktuell aufzuzeigen, möglichst früh </a:t>
            </a:r>
            <a:r>
              <a:rPr lang="de-DE" b="1" dirty="0"/>
              <a:t>Angriffspotenziale</a:t>
            </a:r>
            <a:r>
              <a:rPr lang="de-DE" dirty="0"/>
              <a:t> und </a:t>
            </a:r>
            <a:r>
              <a:rPr lang="de-DE" b="1" dirty="0"/>
              <a:t>reale Angriffe </a:t>
            </a:r>
            <a:r>
              <a:rPr lang="de-DE" dirty="0"/>
              <a:t>zu erkennen, um rechtzeitig </a:t>
            </a:r>
            <a:r>
              <a:rPr lang="de-DE" b="1" dirty="0"/>
              <a:t>Warnhinweise</a:t>
            </a:r>
            <a:r>
              <a:rPr lang="de-DE" dirty="0"/>
              <a:t> zu geben, damit Schäden auf IT-Systemen und IT-Infrastruktur minimiert oder verhindert werden können.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Ein Cyber-Sicherheit-Frühwarn- und Lagebildsystem hilft, </a:t>
            </a:r>
            <a:r>
              <a:rPr lang="de-DE" b="1" dirty="0"/>
              <a:t>Sicherheit und Vertrauenswürdigkeit</a:t>
            </a:r>
            <a:r>
              <a:rPr lang="de-DE" dirty="0"/>
              <a:t> von IT-Systemen und IT-Infrastruktur nachhaltig zu </a:t>
            </a:r>
            <a:r>
              <a:rPr lang="de-DE" b="1" dirty="0"/>
              <a:t>erhöhen</a:t>
            </a:r>
            <a:r>
              <a:rPr lang="de-DE" dirty="0"/>
              <a:t> und </a:t>
            </a:r>
            <a:r>
              <a:rPr lang="de-DE" b="1" dirty="0"/>
              <a:t>widerstandsfähiger zu gestalten</a:t>
            </a:r>
            <a:r>
              <a:rPr lang="de-DE" dirty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CB465-67DF-4CD8-A3A2-9C0E3463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Idee eines </a:t>
            </a:r>
            <a:r>
              <a:rPr lang="de-DE" altLang="de-DE" b="1" dirty="0"/>
              <a:t>CSFLSs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4773BB37-7642-4485-967B-E29B0DE17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Zeitpunkt:</a:t>
            </a:r>
          </a:p>
          <a:p>
            <a:pPr lvl="1"/>
            <a:r>
              <a:rPr lang="de-DE" altLang="de-DE" dirty="0"/>
              <a:t>Bevor konkreter Schaden eingetreten ist.</a:t>
            </a:r>
          </a:p>
          <a:p>
            <a:pPr lvl="1"/>
            <a:r>
              <a:rPr lang="de-DE" altLang="de-DE" dirty="0"/>
              <a:t>Früh genug, um potentielle Schäden zu minimieren.</a:t>
            </a:r>
          </a:p>
          <a:p>
            <a:pPr lvl="1"/>
            <a:r>
              <a:rPr lang="de-DE" altLang="de-DE" dirty="0"/>
              <a:t>Erkennung von bereits bekannten und unbekannten Angriffen.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Entscheidungsprozess:</a:t>
            </a:r>
          </a:p>
          <a:p>
            <a:pPr lvl="1"/>
            <a:r>
              <a:rPr lang="de-DE" altLang="de-DE" dirty="0"/>
              <a:t>Unterstützung durch Analysetools und Ergebnisvisualisierungen.</a:t>
            </a:r>
          </a:p>
          <a:p>
            <a:pPr lvl="1"/>
            <a:r>
              <a:rPr lang="de-DE" altLang="de-DE" dirty="0"/>
              <a:t>Einsatz von Expertensystemen.</a:t>
            </a: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A2671530-C85B-4BB7-BA19-C11CBA20E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109682C-4B1B-4DD0-B8A9-449ED2D4F22C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24EF-3E46-4C1D-A755-828AE9BA65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Funktionale Anforderungen (1/3)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32BC729-27AB-4527-B7E0-41C0D661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CB465-67DF-4CD8-A3A2-9C0E3463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Idee eines </a:t>
            </a:r>
            <a:r>
              <a:rPr lang="de-DE" altLang="de-DE" b="1" dirty="0"/>
              <a:t>CSFLSs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4773BB37-7642-4485-967B-E29B0DE17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Forensik:</a:t>
            </a:r>
          </a:p>
          <a:p>
            <a:pPr lvl="1"/>
            <a:r>
              <a:rPr lang="de-DE" altLang="de-DE" dirty="0"/>
              <a:t>Sicherstellung von Beweismitteln für rechtliche Maßnahmen.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Statusinformationen:</a:t>
            </a:r>
          </a:p>
          <a:p>
            <a:pPr lvl="1"/>
            <a:r>
              <a:rPr lang="de-DE" altLang="de-DE" dirty="0"/>
              <a:t>Entwicklung des Kommunikationsverkehrs beobachten.</a:t>
            </a:r>
          </a:p>
          <a:p>
            <a:pPr lvl="1"/>
            <a:r>
              <a:rPr lang="de-DE" altLang="de-DE" dirty="0"/>
              <a:t>Treffen von Technologieentscheidungen.</a:t>
            </a:r>
          </a:p>
          <a:p>
            <a:endParaRPr lang="de-DE" altLang="de-DE" dirty="0"/>
          </a:p>
          <a:p>
            <a:r>
              <a:rPr lang="de-DE" altLang="de-DE" b="1" dirty="0"/>
              <a:t>Cyber-Sicherheitslage:</a:t>
            </a:r>
          </a:p>
          <a:p>
            <a:pPr lvl="1"/>
            <a:r>
              <a:rPr lang="de-DE" altLang="de-DE" dirty="0"/>
              <a:t>Übersicht über alle sicherheitsrelevanten Ereignisse.</a:t>
            </a:r>
          </a:p>
          <a:p>
            <a:pPr lvl="1"/>
            <a:r>
              <a:rPr lang="de-DE" altLang="de-DE" dirty="0"/>
              <a:t>Kontinuierliche Aktualisierung.</a:t>
            </a:r>
          </a:p>
          <a:p>
            <a:pPr lvl="1"/>
            <a:r>
              <a:rPr lang="de-DE" altLang="de-DE" dirty="0"/>
              <a:t>Nutzung geeigneter Visualisierungen.</a:t>
            </a: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A2671530-C85B-4BB7-BA19-C11CBA20E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109682C-4B1B-4DD0-B8A9-449ED2D4F22C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24EF-3E46-4C1D-A755-828AE9BA65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Funktionale Anforderungen (2/3)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32BC729-27AB-4527-B7E0-41C0D661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8252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78DD5-3082-4EB4-B88B-F38C775E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Idee eines </a:t>
            </a:r>
            <a:r>
              <a:rPr lang="de-DE" altLang="de-DE" b="1" dirty="0"/>
              <a:t>CSFLSs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C9A74D47-832E-4907-8EC1-1E6FA3A6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Effektivität:</a:t>
            </a:r>
          </a:p>
          <a:p>
            <a:pPr lvl="1"/>
            <a:r>
              <a:rPr lang="de-DE" altLang="de-DE" dirty="0"/>
              <a:t>Stabilität</a:t>
            </a:r>
          </a:p>
          <a:p>
            <a:pPr lvl="1"/>
            <a:r>
              <a:rPr lang="de-DE" altLang="de-DE" dirty="0"/>
              <a:t>Sicherheit des CSFLSs</a:t>
            </a:r>
          </a:p>
          <a:p>
            <a:pPr lvl="1"/>
            <a:r>
              <a:rPr lang="de-DE" altLang="de-DE" dirty="0"/>
              <a:t>Datenschutz</a:t>
            </a:r>
          </a:p>
          <a:p>
            <a:pPr lvl="1"/>
            <a:r>
              <a:rPr lang="de-DE" altLang="de-DE" dirty="0"/>
              <a:t>Wartbarkeit</a:t>
            </a:r>
          </a:p>
          <a:p>
            <a:pPr lvl="1"/>
            <a:r>
              <a:rPr lang="de-DE" altLang="de-DE" dirty="0"/>
              <a:t>Performanz</a:t>
            </a: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A1D2032C-12CE-4C07-9EA1-E509F7DED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6DF19F7-C885-4C9F-8AEC-5A9D9D869987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DAA5-CCF2-4136-A413-A0FDBE2EBA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Funktionale Anforderungen (3/3)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4C2CC1B-BABB-4284-B002-C4639182D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7025" cy="49530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Ziele und Ergebnisse der Vorlesung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Angriffspotentiale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Idee eines </a:t>
            </a:r>
            <a:br>
              <a:rPr lang="de-DE" altLang="en-US" sz="24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Aufbau </a:t>
            </a:r>
            <a:r>
              <a:rPr lang="de-DE" altLang="en-US" sz="2400" b="1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eines </a:t>
            </a:r>
            <a:br>
              <a:rPr lang="de-DE" altLang="en-US" sz="2400" b="1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  <a:endParaRPr lang="de-DE" altLang="en-US" sz="2400" b="1" dirty="0">
              <a:solidFill>
                <a:srgbClr val="0B3C96"/>
              </a:solidFill>
              <a:latin typeface="Verdana" panose="020B0604030504040204" pitchFamily="34" charset="0"/>
              <a:ea typeface="ＭＳ Ｐゴシック" pitchFamily="34" charset="-128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Sensoren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Analysekonzepte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Zusammenfassung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ACD227F-D7C9-4845-B1FC-041CACFF90C1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DF7325-3ADE-4D49-95AD-98E884A7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476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EBFEE-4605-4DFF-A9BA-310468E9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Idee eines </a:t>
            </a:r>
            <a:r>
              <a:rPr lang="de-DE" altLang="de-DE" b="1" dirty="0"/>
              <a:t>CSFLSs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9614E3AE-E537-4705-BDF2-0339F6E0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Reaktionszeit:</a:t>
            </a:r>
          </a:p>
          <a:p>
            <a:pPr lvl="1"/>
            <a:r>
              <a:rPr lang="de-DE" altLang="de-DE" dirty="0"/>
              <a:t>Prinzipiell gibt es nur sehr wenig Zeit für eine Frühwarnung vor einem </a:t>
            </a:r>
            <a:r>
              <a:rPr lang="de-DE" altLang="de-DE" b="1" dirty="0"/>
              <a:t>konkreten Angriff</a:t>
            </a:r>
            <a:r>
              <a:rPr lang="de-DE" altLang="de-DE" dirty="0"/>
              <a:t>.</a:t>
            </a:r>
          </a:p>
          <a:p>
            <a:pPr lvl="1"/>
            <a:r>
              <a:rPr lang="de-DE" altLang="de-DE" dirty="0"/>
              <a:t>Automatisierte Scans können schnell ausgeführt oder über einen größeren Zeitraum verschleiert werden.</a:t>
            </a:r>
          </a:p>
          <a:p>
            <a:pPr lvl="1"/>
            <a:r>
              <a:rPr lang="de-DE" altLang="de-DE" b="1" dirty="0"/>
              <a:t>Kollaborative Frühwarnsysteme </a:t>
            </a:r>
            <a:r>
              <a:rPr lang="de-DE" altLang="de-DE" dirty="0"/>
              <a:t>können effektiver warnen.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b="1" dirty="0"/>
              <a:t>Asymmetrische Bedrohungen:</a:t>
            </a:r>
          </a:p>
          <a:p>
            <a:pPr lvl="1"/>
            <a:r>
              <a:rPr lang="de-DE" altLang="de-DE" dirty="0"/>
              <a:t>Viele Angriffe werden </a:t>
            </a:r>
            <a:r>
              <a:rPr lang="de-DE" altLang="de-DE" b="1" dirty="0"/>
              <a:t>global</a:t>
            </a:r>
            <a:r>
              <a:rPr lang="de-DE" altLang="de-DE" dirty="0"/>
              <a:t> durchgeführt.</a:t>
            </a:r>
          </a:p>
          <a:p>
            <a:pPr lvl="1"/>
            <a:r>
              <a:rPr lang="de-DE" altLang="de-DE" dirty="0"/>
              <a:t>Gegenmaßnahmen werden derzeit nur </a:t>
            </a:r>
            <a:r>
              <a:rPr lang="de-DE" altLang="de-DE" b="1" dirty="0"/>
              <a:t>lokal</a:t>
            </a:r>
            <a:r>
              <a:rPr lang="de-DE" altLang="de-DE" dirty="0"/>
              <a:t> initiiert.</a:t>
            </a:r>
          </a:p>
          <a:p>
            <a:pPr lvl="1"/>
            <a:r>
              <a:rPr lang="de-DE" altLang="de-DE" b="1" dirty="0"/>
              <a:t>Alle Beteiligten </a:t>
            </a:r>
            <a:r>
              <a:rPr lang="de-DE" altLang="de-DE" dirty="0"/>
              <a:t>müssen jedoch aktiv werden!</a:t>
            </a:r>
          </a:p>
          <a:p>
            <a:pPr lvl="1"/>
            <a:r>
              <a:rPr lang="de-DE" altLang="de-DE" dirty="0"/>
              <a:t>Der Gesamtaufwand multipliziert sich mit der Anzahl der betroffenen IT-Systeme und IT-Infrastrukturen (Anzahl der Organisationen/Firmen/Behörden, …).</a:t>
            </a:r>
          </a:p>
        </p:txBody>
      </p:sp>
      <p:sp>
        <p:nvSpPr>
          <p:cNvPr id="31748" name="Foliennummernplatzhalter 3">
            <a:extLst>
              <a:ext uri="{FF2B5EF4-FFF2-40B4-BE49-F238E27FC236}">
                <a16:creationId xmlns:a16="http://schemas.microsoft.com/office/drawing/2014/main" id="{B5302A03-4FAE-4F24-AA91-6EE73595E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7C8E8C-20E2-4605-B520-1D0FCA743EC5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852B-149D-4BC8-8B78-B697ED52D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Herausforderungen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7995296-287F-4306-81FB-214504E2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7025" cy="49530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Ziele und Ergebnisse der Vorlesung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Angriffspotentiale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Idee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36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Aufbau eines </a:t>
            </a:r>
            <a:br>
              <a:rPr lang="de-DE" altLang="en-US" sz="36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36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Sensoren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Analysekonzepte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Zusammenfassung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DF7325-3ADE-4D49-95AD-98E884A7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252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CE37C-C83D-40B0-973B-FCB3C549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Aufbau eines </a:t>
            </a:r>
            <a:r>
              <a:rPr lang="de-DE" altLang="de-DE" b="1" dirty="0"/>
              <a:t>CSFLSs</a:t>
            </a:r>
            <a:endParaRPr lang="de-DE" dirty="0"/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14A4BE72-3865-481F-98C9-763E46952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990FA5C-2000-45F4-8A22-B232232368B7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9DBA8-2FA1-4393-BEAD-EFB6DBACF0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Modell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4FDC07-60DD-4EB6-9782-5B124EF5D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44D727-3D7C-42B7-8675-98752A51D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655763"/>
            <a:ext cx="59658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8CA7F-AD47-4C20-BDCF-C7D56EFB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Aufbau eines </a:t>
            </a:r>
            <a:r>
              <a:rPr lang="de-DE" altLang="de-DE" b="1" dirty="0"/>
              <a:t>CSFLSs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D87C4B8C-C792-4E6B-BF2A-F017E784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Rechtliche Rahmenbedingungen können sowohl einschränkend, als auch fordernd für CSFLS sein.</a:t>
            </a:r>
          </a:p>
          <a:p>
            <a:pPr lvl="1"/>
            <a:r>
              <a:rPr lang="de-DE" altLang="de-DE" dirty="0"/>
              <a:t>Datenschutz</a:t>
            </a:r>
          </a:p>
          <a:p>
            <a:pPr lvl="1"/>
            <a:r>
              <a:rPr lang="de-DE" altLang="de-DE" dirty="0"/>
              <a:t>Vertragsrecht</a:t>
            </a:r>
          </a:p>
          <a:p>
            <a:pPr lvl="1"/>
            <a:r>
              <a:rPr lang="de-DE" altLang="de-DE" dirty="0"/>
              <a:t>IT-Sicherheitsgesetze</a:t>
            </a:r>
          </a:p>
          <a:p>
            <a:pPr lvl="1"/>
            <a:r>
              <a:rPr lang="de-DE" altLang="de-DE" dirty="0"/>
              <a:t>Schutz von kritischen Infrastrukturen</a:t>
            </a:r>
          </a:p>
          <a:p>
            <a:pPr lvl="1"/>
            <a:endParaRPr lang="de-DE" altLang="de-DE" dirty="0"/>
          </a:p>
          <a:p>
            <a:r>
              <a:rPr lang="de-DE" altLang="de-DE" dirty="0"/>
              <a:t>Rahmenbedingungen variieren von Land zu Land.</a:t>
            </a:r>
          </a:p>
          <a:p>
            <a:pPr lvl="1"/>
            <a:endParaRPr lang="de-DE" altLang="de-DE" dirty="0"/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77B0250D-3C15-40BB-ADB2-5A5574C65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C98BFF3-C21D-47C3-BF3B-2D39BB3F17DC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1C477-9BF6-4944-AFD0-EE5FB2C4DE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Rechtlichen Rahmenbedingungen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D5DA8E3-6906-4F97-B870-56D1CBE17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3F5E9-A337-42DB-9688-B8AFFAC5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Aufbau eines </a:t>
            </a:r>
            <a:r>
              <a:rPr lang="de-DE" altLang="de-DE" b="1" dirty="0"/>
              <a:t>CSFLSs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006418EA-C9FC-44A5-B3EA-CE0664312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Aktive Rolle (Aufbau und Betrieb des CSFLSs):</a:t>
            </a:r>
          </a:p>
          <a:p>
            <a:pPr lvl="1"/>
            <a:r>
              <a:rPr lang="de-DE" altLang="de-DE" dirty="0"/>
              <a:t>Bereitstellung von Sensoren.</a:t>
            </a:r>
          </a:p>
          <a:p>
            <a:pPr lvl="1"/>
            <a:r>
              <a:rPr lang="de-DE" altLang="de-DE" dirty="0"/>
              <a:t>Operativer Betrieb eines Lagezentrums.</a:t>
            </a:r>
          </a:p>
          <a:p>
            <a:pPr lvl="1"/>
            <a:r>
              <a:rPr lang="de-DE" altLang="de-DE" dirty="0"/>
              <a:t>Erstellung von Gegenmaßnahmen.</a:t>
            </a:r>
          </a:p>
          <a:p>
            <a:pPr lvl="1"/>
            <a:r>
              <a:rPr lang="de-DE" altLang="de-DE" dirty="0"/>
              <a:t>Strukturanalyse (Geschäftsprozesse, Verantwortlichkeiten, Daten, Infrastruktur, …).</a:t>
            </a:r>
          </a:p>
          <a:p>
            <a:pPr lvl="1"/>
            <a:r>
              <a:rPr lang="de-DE" altLang="de-DE" dirty="0"/>
              <a:t>Festlegung von Handlungsprozessen.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Passive Rolle (Anwender des CSFLSs):</a:t>
            </a:r>
          </a:p>
          <a:p>
            <a:pPr lvl="1"/>
            <a:r>
              <a:rPr lang="de-DE" altLang="de-DE" dirty="0"/>
              <a:t>Kleine Organisationen oder Privatnutzer.</a:t>
            </a:r>
          </a:p>
          <a:p>
            <a:endParaRPr lang="de-DE" altLang="de-DE" dirty="0"/>
          </a:p>
          <a:p>
            <a:pPr lvl="1"/>
            <a:endParaRPr lang="de-DE" altLang="de-DE" dirty="0"/>
          </a:p>
        </p:txBody>
      </p:sp>
      <p:sp>
        <p:nvSpPr>
          <p:cNvPr id="35844" name="Foliennummernplatzhalter 3">
            <a:extLst>
              <a:ext uri="{FF2B5EF4-FFF2-40B4-BE49-F238E27FC236}">
                <a16:creationId xmlns:a16="http://schemas.microsoft.com/office/drawing/2014/main" id="{B4236F6D-3EA4-41FA-9BB4-313320747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34C875-F705-4D5D-BAFE-B994F9EAE9E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37625-76F6-41D1-9C94-1371B737F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Beteiligte Organisationen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A498CB3-1490-4214-8943-02414448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AAEB1-1261-4822-8311-57159E62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Aufbau eines </a:t>
            </a:r>
            <a:r>
              <a:rPr lang="de-DE" altLang="de-DE" b="1" dirty="0"/>
              <a:t>CSFLSs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16FBE266-0B6E-45CB-A045-293F5E8F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Realisierung der technischen Komponenten unter den Voraussetzungen:</a:t>
            </a:r>
          </a:p>
          <a:p>
            <a:pPr lvl="1"/>
            <a:r>
              <a:rPr lang="de-DE" altLang="de-DE" dirty="0"/>
              <a:t>Zuverlässigkeit</a:t>
            </a:r>
          </a:p>
          <a:p>
            <a:pPr lvl="1"/>
            <a:r>
              <a:rPr lang="de-DE" altLang="de-DE" dirty="0"/>
              <a:t>Wartbarkeit</a:t>
            </a:r>
          </a:p>
          <a:p>
            <a:pPr lvl="1"/>
            <a:r>
              <a:rPr lang="de-DE" altLang="de-DE" dirty="0"/>
              <a:t>Komplexität</a:t>
            </a:r>
          </a:p>
          <a:p>
            <a:pPr lvl="1"/>
            <a:r>
              <a:rPr lang="de-DE" altLang="de-DE" dirty="0"/>
              <a:t>Leistung</a:t>
            </a:r>
          </a:p>
          <a:p>
            <a:pPr lvl="1"/>
            <a:r>
              <a:rPr lang="de-DE" altLang="de-DE" dirty="0"/>
              <a:t>Datenschutz</a:t>
            </a:r>
          </a:p>
          <a:p>
            <a:pPr lvl="1"/>
            <a:r>
              <a:rPr lang="de-DE" altLang="de-DE" dirty="0"/>
              <a:t>Vertraulichkeit</a:t>
            </a:r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EE948525-FE03-410F-A9BC-EC3A025ED0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BBD7506-E92C-4F69-8994-8EC12F22A38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6E678-7A19-4B42-B956-2E4B3AADE6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Architektur (1/3)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A05BA78-697E-4669-993D-10B10EECA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1B229-CA3A-4AF6-A904-9B81FC00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Aufbau eines </a:t>
            </a:r>
            <a:r>
              <a:rPr lang="de-DE" altLang="de-DE" b="1" dirty="0"/>
              <a:t>CSFLSs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0DFB7663-F631-42F0-B619-28C5F36B0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Zentralisierte Architektur:</a:t>
            </a:r>
          </a:p>
          <a:p>
            <a:pPr lvl="1"/>
            <a:r>
              <a:rPr lang="de-DE" altLang="de-DE" dirty="0"/>
              <a:t>Alle Komponenten befinden sich in einer zentralen Betriebseinheit.</a:t>
            </a:r>
            <a:br>
              <a:rPr lang="de-DE" altLang="de-DE" dirty="0"/>
            </a:br>
            <a:endParaRPr lang="de-DE" altLang="de-DE" dirty="0"/>
          </a:p>
          <a:p>
            <a:pPr lvl="1"/>
            <a:r>
              <a:rPr lang="de-DE" altLang="de-DE" b="1" i="1" dirty="0"/>
              <a:t>Vorteile:</a:t>
            </a:r>
          </a:p>
          <a:p>
            <a:pPr lvl="2"/>
            <a:r>
              <a:rPr lang="de-DE" altLang="de-DE" sz="2000" dirty="0"/>
              <a:t>Einfache Wartbarkeit</a:t>
            </a:r>
          </a:p>
          <a:p>
            <a:pPr lvl="2"/>
            <a:r>
              <a:rPr lang="de-DE" altLang="de-DE" sz="2000" dirty="0"/>
              <a:t>Begrenzte Komplexität</a:t>
            </a:r>
            <a:br>
              <a:rPr lang="de-DE" altLang="de-DE" sz="2000" dirty="0"/>
            </a:br>
            <a:endParaRPr lang="de-DE" altLang="de-DE" sz="2000" dirty="0"/>
          </a:p>
          <a:p>
            <a:pPr lvl="1"/>
            <a:r>
              <a:rPr lang="de-DE" altLang="de-DE" b="1" i="1" dirty="0"/>
              <a:t>Nachteile:</a:t>
            </a:r>
          </a:p>
          <a:p>
            <a:pPr lvl="2"/>
            <a:r>
              <a:rPr lang="de-DE" altLang="de-DE" sz="2000" dirty="0"/>
              <a:t>könnte zu Leistungsproblemen führen</a:t>
            </a:r>
          </a:p>
          <a:p>
            <a:pPr lvl="2"/>
            <a:r>
              <a:rPr lang="de-DE" altLang="de-DE" sz="2000" dirty="0"/>
              <a:t>zentralisierte Systeme sind leichter anzugreifen, wie zum Beispiel mithilfe von DDoS-Angriffen</a:t>
            </a:r>
          </a:p>
        </p:txBody>
      </p:sp>
      <p:sp>
        <p:nvSpPr>
          <p:cNvPr id="37892" name="Foliennummernplatzhalter 3">
            <a:extLst>
              <a:ext uri="{FF2B5EF4-FFF2-40B4-BE49-F238E27FC236}">
                <a16:creationId xmlns:a16="http://schemas.microsoft.com/office/drawing/2014/main" id="{AE3D1374-2BDD-4887-8FA9-D3D444D7C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7BC952D-2988-4519-8F86-F1B6F73CD840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593F-6F5A-4AEE-97BB-BD280AB5E6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Architektur (2/3)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B0E40DF-04D6-4F12-82A2-704F02D3D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3DA8D-954A-4E54-89B3-23831EB9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Aufbau eines </a:t>
            </a:r>
            <a:r>
              <a:rPr lang="de-DE" altLang="de-DE" b="1" dirty="0"/>
              <a:t>CSFLSs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30AFE623-7804-4C29-A8EB-0954C6FE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9172128" cy="495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b="1" dirty="0"/>
              <a:t>Dezentrale Architektur: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Nicht nur die Sensoren, sondern auch die Analysekomponente und die Wissensbasis sind verteilt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Bei Bedarf tauschen die einzelnen Komponenten Informationen aus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Warnungen können von einer zentralen Einheit oder von den verschiedenen verteilten Einheiten verbreitet werden</a:t>
            </a:r>
            <a:br>
              <a:rPr lang="de-DE" altLang="de-DE" dirty="0"/>
            </a:br>
            <a:endParaRPr lang="de-DE" altLang="de-DE" dirty="0"/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b="1" i="1" dirty="0"/>
              <a:t>Vorteile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sz="2000" dirty="0"/>
              <a:t>bessere Skalierung der Leistung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sz="2000" dirty="0"/>
              <a:t>kann nicht so leicht angegriffen zu werden</a:t>
            </a:r>
            <a:br>
              <a:rPr lang="de-DE" altLang="de-DE" sz="2000" dirty="0"/>
            </a:br>
            <a:endParaRPr lang="de-DE" altLang="de-DE" sz="2000" dirty="0"/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b="1" i="1" dirty="0"/>
              <a:t>Nachteile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sz="2000" dirty="0"/>
              <a:t>komplexer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sz="2000" dirty="0"/>
              <a:t>Wartbarkeit ist schwieriger</a:t>
            </a:r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C64E90A1-35AF-47FE-882F-BA79CC9D2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EEB3102-76B3-4189-8ED1-2BBDB850A0D1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C606B-5C71-4AA6-B686-21C4D6604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Architektur (3/3)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6232B1-F101-4FC1-879E-32B7E875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E06F8-DFFF-406E-8B0D-21B41604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Aufbau eines </a:t>
            </a:r>
            <a:r>
              <a:rPr lang="de-DE" altLang="de-DE" b="1" dirty="0"/>
              <a:t>CSFLSs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FDA99380-1247-41E0-9F30-12D4867B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002713" cy="4953000"/>
          </a:xfrm>
        </p:spPr>
        <p:txBody>
          <a:bodyPr/>
          <a:lstStyle/>
          <a:p>
            <a:r>
              <a:rPr lang="de-DE" altLang="de-DE" b="1" dirty="0"/>
              <a:t>Physikalische</a:t>
            </a:r>
            <a:r>
              <a:rPr lang="de-DE" altLang="de-DE" dirty="0"/>
              <a:t> oder </a:t>
            </a:r>
            <a:r>
              <a:rPr lang="de-DE" altLang="de-DE" b="1" dirty="0"/>
              <a:t>logische</a:t>
            </a:r>
            <a:r>
              <a:rPr lang="de-DE" altLang="de-DE" dirty="0"/>
              <a:t> Komponente für das </a:t>
            </a:r>
            <a:r>
              <a:rPr lang="de-DE" altLang="de-DE" b="1" dirty="0"/>
              <a:t>Sammeln</a:t>
            </a:r>
            <a:r>
              <a:rPr lang="de-DE" altLang="de-DE" dirty="0"/>
              <a:t> von Daten in einem IT-System oder einer IT-Infrastruktur.</a:t>
            </a:r>
          </a:p>
          <a:p>
            <a:pPr lvl="1"/>
            <a:r>
              <a:rPr lang="de-DE" altLang="de-DE" dirty="0"/>
              <a:t>Positioniert an </a:t>
            </a:r>
            <a:r>
              <a:rPr lang="de-DE" altLang="de-DE" b="1" dirty="0"/>
              <a:t>strategisch wichtigen Punkten, </a:t>
            </a:r>
            <a:r>
              <a:rPr lang="de-DE" altLang="de-DE" dirty="0"/>
              <a:t>der definierten IT-Systeme und der IT-Infrastruktur.</a:t>
            </a:r>
          </a:p>
          <a:p>
            <a:pPr lvl="1"/>
            <a:r>
              <a:rPr lang="de-DE" altLang="de-DE" dirty="0"/>
              <a:t>Grundlage für die Generierung des </a:t>
            </a:r>
            <a:r>
              <a:rPr lang="de-DE" altLang="de-DE" b="1" dirty="0"/>
              <a:t>aktuellen Status</a:t>
            </a:r>
            <a:r>
              <a:rPr lang="de-DE" altLang="de-DE" dirty="0"/>
              <a:t>.</a:t>
            </a:r>
          </a:p>
          <a:p>
            <a:pPr lvl="1"/>
            <a:r>
              <a:rPr lang="de-DE" altLang="de-DE" dirty="0"/>
              <a:t>Benötigte Anzahl hängt von den Zielen des CSFLSs ab.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Rahmenbedingungen:</a:t>
            </a:r>
          </a:p>
          <a:p>
            <a:pPr lvl="1"/>
            <a:r>
              <a:rPr lang="de-DE" altLang="de-DE" b="1" i="1" dirty="0"/>
              <a:t>Datenschutz</a:t>
            </a:r>
          </a:p>
          <a:p>
            <a:pPr lvl="1"/>
            <a:r>
              <a:rPr lang="de-DE" altLang="de-DE" b="1" i="1" dirty="0"/>
              <a:t>Performanz</a:t>
            </a:r>
            <a:r>
              <a:rPr lang="de-DE" altLang="de-DE" dirty="0"/>
              <a:t> (Zeitkritische Verarbeitung von großen Datenmengen) </a:t>
            </a:r>
          </a:p>
          <a:p>
            <a:pPr lvl="1"/>
            <a:r>
              <a:rPr lang="de-DE" altLang="de-DE" b="1" i="1" dirty="0"/>
              <a:t>Datengüte</a:t>
            </a:r>
            <a:r>
              <a:rPr lang="de-DE" altLang="de-DE" dirty="0"/>
              <a:t> (sicherheitsrelevante Inhalte, Inhaltshöhe, Stichprobe oder Abbildung des Gesamtverkehrs, …)</a:t>
            </a:r>
          </a:p>
          <a:p>
            <a:pPr lvl="1"/>
            <a:r>
              <a:rPr lang="de-DE" altLang="de-DE" b="1" i="1" dirty="0"/>
              <a:t>Forensik</a:t>
            </a:r>
            <a:r>
              <a:rPr lang="de-DE" altLang="de-DE" dirty="0"/>
              <a:t> / </a:t>
            </a:r>
            <a:r>
              <a:rPr lang="de-DE" altLang="de-DE" b="1" i="1" dirty="0"/>
              <a:t>Beweissicherung</a:t>
            </a:r>
          </a:p>
          <a:p>
            <a:pPr lvl="1"/>
            <a:endParaRPr lang="de-DE" altLang="de-DE" dirty="0"/>
          </a:p>
        </p:txBody>
      </p:sp>
      <p:sp>
        <p:nvSpPr>
          <p:cNvPr id="39940" name="Foliennummernplatzhalter 3">
            <a:extLst>
              <a:ext uri="{FF2B5EF4-FFF2-40B4-BE49-F238E27FC236}">
                <a16:creationId xmlns:a16="http://schemas.microsoft.com/office/drawing/2014/main" id="{20D8B18C-E969-4D9C-B068-4C8DB8227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A78C920-B49B-45F1-AC0F-27D0F12FCF4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EF61-BB5B-4F6D-BE49-805D9DAA4E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Sensoren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279A605-767B-41A3-9BD4-C1254654B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CD8C-D4AD-40B8-BEB9-AD08DFA4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Aufbau eines </a:t>
            </a:r>
            <a:r>
              <a:rPr lang="de-DE" altLang="de-DE" b="1" dirty="0"/>
              <a:t>CSFLSs</a:t>
            </a:r>
            <a:endParaRPr lang="de-DE" sz="2000" dirty="0"/>
          </a:p>
        </p:txBody>
      </p:sp>
      <p:sp>
        <p:nvSpPr>
          <p:cNvPr id="40963" name="Foliennummernplatzhalter 3">
            <a:extLst>
              <a:ext uri="{FF2B5EF4-FFF2-40B4-BE49-F238E27FC236}">
                <a16:creationId xmlns:a16="http://schemas.microsoft.com/office/drawing/2014/main" id="{2C9BBD87-2109-486A-A7A5-3BFF86559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6D34F61-C769-483E-A3B7-C7F84AFC9654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6F534-B376-4167-8FD0-254B93C98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Analyse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AB85593-9907-4F53-806F-C188F0EE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0965" name="Grafik 3">
            <a:extLst>
              <a:ext uri="{FF2B5EF4-FFF2-40B4-BE49-F238E27FC236}">
                <a16:creationId xmlns:a16="http://schemas.microsoft.com/office/drawing/2014/main" id="{8F9F1BF8-4E96-4549-885B-2C13E7B0B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682750"/>
            <a:ext cx="7610475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0ADA1EF-68CE-40CC-B13A-E40873437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2492375"/>
            <a:ext cx="1582738" cy="273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56601DE-E470-419A-B3D2-B26B0920D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3068638"/>
            <a:ext cx="1687512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193C9B8-BFED-476D-AA29-1818FA6F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1628775"/>
            <a:ext cx="2668588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58FECAE-B4C7-4184-B983-FADC2D29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3300413"/>
            <a:ext cx="1687513" cy="849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solidFill>
                <a:schemeClr val="accent2"/>
              </a:solidFill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6E12C1E-D5A6-4FB5-A236-4F1613152840}"/>
              </a:ext>
            </a:extLst>
          </p:cNvPr>
          <p:cNvGrpSpPr>
            <a:grpSpLocks/>
          </p:cNvGrpSpPr>
          <p:nvPr/>
        </p:nvGrpSpPr>
        <p:grpSpPr bwMode="auto">
          <a:xfrm>
            <a:off x="3536950" y="3657600"/>
            <a:ext cx="3544888" cy="1957388"/>
            <a:chOff x="3536450" y="3656929"/>
            <a:chExt cx="3545004" cy="1957502"/>
          </a:xfrm>
        </p:grpSpPr>
        <p:sp>
          <p:nvSpPr>
            <p:cNvPr id="40972" name="Rechteck 11">
              <a:extLst>
                <a:ext uri="{FF2B5EF4-FFF2-40B4-BE49-F238E27FC236}">
                  <a16:creationId xmlns:a16="http://schemas.microsoft.com/office/drawing/2014/main" id="{0D217207-5AFA-473B-A7F8-4F27858B7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672" y="4927634"/>
              <a:ext cx="2822801" cy="686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>
                <a:solidFill>
                  <a:schemeClr val="accent2"/>
                </a:solidFill>
              </a:endParaRPr>
            </a:p>
          </p:txBody>
        </p:sp>
        <p:sp>
          <p:nvSpPr>
            <p:cNvPr id="40973" name="Rechteck 12">
              <a:extLst>
                <a:ext uri="{FF2B5EF4-FFF2-40B4-BE49-F238E27FC236}">
                  <a16:creationId xmlns:a16="http://schemas.microsoft.com/office/drawing/2014/main" id="{3F7F418F-FE07-43BA-9F44-E08FE9306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9184" y="4079646"/>
              <a:ext cx="472270" cy="1221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>
                <a:solidFill>
                  <a:schemeClr val="accent2"/>
                </a:solidFill>
              </a:endParaRPr>
            </a:p>
          </p:txBody>
        </p:sp>
        <p:sp>
          <p:nvSpPr>
            <p:cNvPr id="40974" name="Rechteck 13">
              <a:extLst>
                <a:ext uri="{FF2B5EF4-FFF2-40B4-BE49-F238E27FC236}">
                  <a16:creationId xmlns:a16="http://schemas.microsoft.com/office/drawing/2014/main" id="{2080D7D3-8466-4835-BA36-9E9D4763D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634" y="3656929"/>
              <a:ext cx="472270" cy="1447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>
                <a:solidFill>
                  <a:schemeClr val="accent2"/>
                </a:solidFill>
              </a:endParaRPr>
            </a:p>
          </p:txBody>
        </p:sp>
        <p:sp>
          <p:nvSpPr>
            <p:cNvPr id="40975" name="Rechteck 15">
              <a:extLst>
                <a:ext uri="{FF2B5EF4-FFF2-40B4-BE49-F238E27FC236}">
                  <a16:creationId xmlns:a16="http://schemas.microsoft.com/office/drawing/2014/main" id="{406F85F5-B540-4F87-88AA-4BE91D17C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50" y="4836825"/>
              <a:ext cx="605221" cy="680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038A894-1D03-4BBC-9D73-DE55E8155490}"/>
              </a:ext>
            </a:extLst>
          </p:cNvPr>
          <p:cNvGrpSpPr/>
          <p:nvPr/>
        </p:nvGrpSpPr>
        <p:grpSpPr>
          <a:xfrm>
            <a:off x="2360712" y="4079646"/>
            <a:ext cx="4082168" cy="1709450"/>
            <a:chOff x="2360712" y="4079646"/>
            <a:chExt cx="4082168" cy="1709450"/>
          </a:xfrm>
          <a:solidFill>
            <a:schemeClr val="bg1"/>
          </a:solidFill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DB78BEB-B696-4733-AB27-4756785948E8}"/>
                </a:ext>
              </a:extLst>
            </p:cNvPr>
            <p:cNvSpPr/>
            <p:nvPr/>
          </p:nvSpPr>
          <p:spPr bwMode="auto">
            <a:xfrm>
              <a:off x="2360712" y="4079646"/>
              <a:ext cx="1524073" cy="170945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E222E32-43A4-484C-8D5E-A9AFC9C22E49}"/>
                </a:ext>
              </a:extLst>
            </p:cNvPr>
            <p:cNvSpPr/>
            <p:nvPr/>
          </p:nvSpPr>
          <p:spPr bwMode="auto">
            <a:xfrm>
              <a:off x="2907516" y="4365104"/>
              <a:ext cx="1893084" cy="304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4BCBEFF0-E46F-4511-8978-403741562E07}"/>
                </a:ext>
              </a:extLst>
            </p:cNvPr>
            <p:cNvSpPr/>
            <p:nvPr/>
          </p:nvSpPr>
          <p:spPr bwMode="auto">
            <a:xfrm>
              <a:off x="4829163" y="4079646"/>
              <a:ext cx="1613717" cy="56967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7025" cy="49530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48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Ziele und Ergebnisse der Vorlesung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Angriffspotentiale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Idee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Aufbau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Sensoren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Analysekonzepte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Zusammenfassung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DF7325-3ADE-4D49-95AD-98E884A7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717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CD8C-D4AD-40B8-BEB9-AD08DFA4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Aufbau eines </a:t>
            </a:r>
            <a:r>
              <a:rPr lang="de-DE" altLang="de-DE" b="1" dirty="0"/>
              <a:t>CSFLSs</a:t>
            </a:r>
            <a:endParaRPr lang="de-DE" sz="2000" dirty="0"/>
          </a:p>
        </p:txBody>
      </p:sp>
      <p:sp>
        <p:nvSpPr>
          <p:cNvPr id="40963" name="Foliennummernplatzhalter 3">
            <a:extLst>
              <a:ext uri="{FF2B5EF4-FFF2-40B4-BE49-F238E27FC236}">
                <a16:creationId xmlns:a16="http://schemas.microsoft.com/office/drawing/2014/main" id="{2C9BBD87-2109-486A-A7A5-3BFF86559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6D34F61-C769-483E-A3B7-C7F84AFC9654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6F534-B376-4167-8FD0-254B93C98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Analyse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AB85593-9907-4F53-806F-C188F0EE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0965" name="Grafik 3">
            <a:extLst>
              <a:ext uri="{FF2B5EF4-FFF2-40B4-BE49-F238E27FC236}">
                <a16:creationId xmlns:a16="http://schemas.microsoft.com/office/drawing/2014/main" id="{8F9F1BF8-4E96-4549-885B-2C13E7B0B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682750"/>
            <a:ext cx="7610475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67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7025" cy="49530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Ziele und Ergebnisse der Vorlesung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Angriffspotentiale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Idee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Aufbau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48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Sensoren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Analysekonzepte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Zusammenfassung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31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DF7325-3ADE-4D49-95AD-98E884A7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926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1C589-FA6B-4034-BC23-3D5FA6B5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4B853B35-77F4-4F67-9BF9-C7CF1B818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892550"/>
            <a:ext cx="8382000" cy="2279650"/>
          </a:xfrm>
        </p:spPr>
        <p:txBody>
          <a:bodyPr/>
          <a:lstStyle/>
          <a:p>
            <a:r>
              <a:rPr lang="de-DE" altLang="de-DE" b="1" dirty="0"/>
              <a:t>P: = vollständige Daten </a:t>
            </a:r>
            <a:r>
              <a:rPr lang="de-DE" altLang="de-DE" dirty="0"/>
              <a:t>(z.B. Kommunikationsverkehr, Anwendungsverhalten, Datenzustände, Ereignisse, ...)</a:t>
            </a:r>
          </a:p>
          <a:p>
            <a:endParaRPr lang="de-DE" altLang="de-DE" dirty="0"/>
          </a:p>
          <a:p>
            <a:r>
              <a:rPr lang="de-DE" altLang="de-DE" b="1" dirty="0"/>
              <a:t>D: = Daten, die durch den Sensor gehen</a:t>
            </a:r>
            <a:r>
              <a:rPr lang="de-DE" altLang="de-DE" dirty="0"/>
              <a:t> (z.B. Reduktion durch Router oder Switch)</a:t>
            </a:r>
          </a:p>
          <a:p>
            <a:endParaRPr lang="de-DE" altLang="de-DE" dirty="0"/>
          </a:p>
          <a:p>
            <a:r>
              <a:rPr lang="de-DE" altLang="de-DE" b="1" dirty="0"/>
              <a:t>Y: = Ergebnis der Verarbeitung des Sensors </a:t>
            </a:r>
            <a:r>
              <a:rPr lang="de-DE" altLang="de-DE" dirty="0"/>
              <a:t>(z.B. wichtige sicherheitsrelevante Informationen - SI für ein Angriffsmuster)</a:t>
            </a:r>
          </a:p>
        </p:txBody>
      </p:sp>
      <p:sp>
        <p:nvSpPr>
          <p:cNvPr id="43012" name="Foliennummernplatzhalter 3">
            <a:extLst>
              <a:ext uri="{FF2B5EF4-FFF2-40B4-BE49-F238E27FC236}">
                <a16:creationId xmlns:a16="http://schemas.microsoft.com/office/drawing/2014/main" id="{8BEC0C34-4610-432B-AE16-5845274C6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A8D8930-F5D7-41BA-A926-3E2C90F78DEC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5EEC8-6A59-4A48-BC6D-3049DBFDF2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Grundprinzip (1/2)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9AD9840-BA5B-4973-814F-FF8C9F1D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3014" name="Grafik 2">
            <a:extLst>
              <a:ext uri="{FF2B5EF4-FFF2-40B4-BE49-F238E27FC236}">
                <a16:creationId xmlns:a16="http://schemas.microsoft.com/office/drawing/2014/main" id="{54F16745-E859-4D62-90D3-C6F0A893F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365250"/>
            <a:ext cx="42767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A9FD1-5132-4FFF-9568-6FF53820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2E2E02E0-B21B-4BB5-B1FD-13E36C16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9460160" cy="4953000"/>
          </a:xfrm>
        </p:spPr>
        <p:txBody>
          <a:bodyPr/>
          <a:lstStyle/>
          <a:p>
            <a:r>
              <a:rPr lang="de-DE" altLang="de-DE" b="1" dirty="0"/>
              <a:t>Qualität eines Sensors</a:t>
            </a:r>
            <a:br>
              <a:rPr lang="de-DE" altLang="de-DE" b="1" dirty="0"/>
            </a:br>
            <a:r>
              <a:rPr lang="de-DE" altLang="de-DE" dirty="0"/>
              <a:t>Herausforderung: Den besten Sensor zu finden!</a:t>
            </a:r>
            <a:br>
              <a:rPr lang="de-DE" altLang="de-DE" dirty="0"/>
            </a:br>
            <a:endParaRPr lang="de-DE" altLang="de-DE" dirty="0"/>
          </a:p>
          <a:p>
            <a:pPr lvl="1"/>
            <a:r>
              <a:rPr lang="de-DE" altLang="de-DE" b="1" dirty="0"/>
              <a:t>Hoher Grad an Reduzierung der Bytes</a:t>
            </a:r>
            <a:br>
              <a:rPr lang="de-DE" altLang="de-DE" dirty="0"/>
            </a:br>
            <a:r>
              <a:rPr lang="de-DE" altLang="de-DE" dirty="0">
                <a:sym typeface="Wingdings" panose="05000000000000000000" pitchFamily="2" charset="2"/>
              </a:rPr>
              <a:t> Speicherung von großen Datenmengen über einen langen Zeitraum.</a:t>
            </a:r>
            <a:br>
              <a:rPr lang="de-DE" altLang="de-DE" dirty="0">
                <a:sym typeface="Wingdings" panose="05000000000000000000" pitchFamily="2" charset="2"/>
              </a:rPr>
            </a:br>
            <a:br>
              <a:rPr lang="de-DE" altLang="de-DE" dirty="0">
                <a:sym typeface="Wingdings" panose="05000000000000000000" pitchFamily="2" charset="2"/>
              </a:rPr>
            </a:br>
            <a:r>
              <a:rPr lang="de-DE" altLang="de-DE" dirty="0">
                <a:sym typeface="Wingdings" panose="05000000000000000000" pitchFamily="2" charset="2"/>
              </a:rPr>
              <a:t>				  Y &lt;&lt;&lt; P</a:t>
            </a:r>
            <a:br>
              <a:rPr lang="de-DE" altLang="de-DE" dirty="0">
                <a:sym typeface="Wingdings" panose="05000000000000000000" pitchFamily="2" charset="2"/>
              </a:rPr>
            </a:br>
            <a:endParaRPr lang="de-DE" altLang="de-DE" dirty="0"/>
          </a:p>
          <a:p>
            <a:pPr lvl="1"/>
            <a:r>
              <a:rPr lang="de-DE" altLang="de-DE" b="1" dirty="0"/>
              <a:t>Geringe Reduzierung der SI </a:t>
            </a:r>
            <a:r>
              <a:rPr lang="de-DE" altLang="de-DE" dirty="0"/>
              <a:t>(Sicherheitsrelevante Informationen)</a:t>
            </a:r>
            <a:br>
              <a:rPr lang="de-DE" altLang="de-DE" dirty="0"/>
            </a:br>
            <a:r>
              <a:rPr lang="de-DE" altLang="de-DE" dirty="0">
                <a:sym typeface="Wingdings" panose="05000000000000000000" pitchFamily="2" charset="2"/>
              </a:rPr>
              <a:t> Erkennung von Angriffen und Angriffspotentialen.</a:t>
            </a:r>
            <a:br>
              <a:rPr lang="de-DE" altLang="de-DE" dirty="0">
                <a:sym typeface="Wingdings" panose="05000000000000000000" pitchFamily="2" charset="2"/>
              </a:rPr>
            </a:br>
            <a:br>
              <a:rPr lang="de-DE" altLang="de-DE" dirty="0">
                <a:sym typeface="Wingdings" panose="05000000000000000000" pitchFamily="2" charset="2"/>
              </a:rPr>
            </a:br>
            <a:r>
              <a:rPr lang="de-DE" altLang="de-DE" dirty="0">
                <a:sym typeface="Wingdings" panose="05000000000000000000" pitchFamily="2" charset="2"/>
              </a:rPr>
              <a:t>                                       SI (Y)  &lt;  SI (P)</a:t>
            </a:r>
          </a:p>
          <a:p>
            <a:pPr lvl="1"/>
            <a:r>
              <a:rPr lang="de-DE" altLang="de-DE" b="1" dirty="0">
                <a:sym typeface="Wingdings" panose="05000000000000000000" pitchFamily="2" charset="2"/>
              </a:rPr>
              <a:t>Optimaler Sensor</a:t>
            </a:r>
            <a:br>
              <a:rPr lang="de-DE" altLang="de-DE" b="1" dirty="0">
                <a:sym typeface="Wingdings" panose="05000000000000000000" pitchFamily="2" charset="2"/>
              </a:rPr>
            </a:br>
            <a:br>
              <a:rPr lang="de-DE" altLang="de-DE" b="1" dirty="0">
                <a:sym typeface="Wingdings" panose="05000000000000000000" pitchFamily="2" charset="2"/>
              </a:rPr>
            </a:br>
            <a:r>
              <a:rPr lang="de-DE" altLang="de-DE" dirty="0">
                <a:sym typeface="Wingdings" panose="05000000000000000000" pitchFamily="2" charset="2"/>
              </a:rPr>
              <a:t>                                       </a:t>
            </a:r>
            <a:r>
              <a:rPr lang="de-DE" altLang="de-DE" b="1" dirty="0">
                <a:sym typeface="Wingdings" panose="05000000000000000000" pitchFamily="2" charset="2"/>
              </a:rPr>
              <a:t>SI (Y)  =  SI (P)</a:t>
            </a:r>
            <a:br>
              <a:rPr lang="de-DE" altLang="de-DE" b="1" dirty="0">
                <a:sym typeface="Wingdings" panose="05000000000000000000" pitchFamily="2" charset="2"/>
              </a:rPr>
            </a:br>
            <a:r>
              <a:rPr lang="de-DE" altLang="de-DE" b="1" dirty="0">
                <a:sym typeface="Wingdings" panose="05000000000000000000" pitchFamily="2" charset="2"/>
              </a:rPr>
              <a:t>			</a:t>
            </a:r>
          </a:p>
        </p:txBody>
      </p:sp>
      <p:sp>
        <p:nvSpPr>
          <p:cNvPr id="44036" name="Foliennummernplatzhalter 3">
            <a:extLst>
              <a:ext uri="{FF2B5EF4-FFF2-40B4-BE49-F238E27FC236}">
                <a16:creationId xmlns:a16="http://schemas.microsoft.com/office/drawing/2014/main" id="{D51B1F1D-B4AF-4E96-8237-372C24697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8BF9AE9-620C-4551-8685-039F5341C6F4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56A8D-0E04-438F-AF1C-AF70D6D35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Grundprinzip (2/2)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03631D1-0A02-49D8-A0FD-074350CF8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B5D5-D28D-4774-9888-399E3B96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774CEC2E-F7E1-4F87-A4B9-BBE09E746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956104" cy="4953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Ein </a:t>
            </a:r>
            <a:r>
              <a:rPr lang="de-DE" b="1" dirty="0"/>
              <a:t>idealer Sensor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i="1" dirty="0"/>
              <a:t>(1) </a:t>
            </a:r>
            <a:r>
              <a:rPr lang="de-DE" dirty="0"/>
              <a:t>hat </a:t>
            </a:r>
            <a:r>
              <a:rPr lang="de-DE" b="1" dirty="0"/>
              <a:t>Zugriff auf alle Daten </a:t>
            </a:r>
            <a:r>
              <a:rPr lang="de-DE" dirty="0"/>
              <a:t>und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i="1" dirty="0"/>
              <a:t>(2) </a:t>
            </a:r>
            <a:r>
              <a:rPr lang="de-DE" b="1" dirty="0"/>
              <a:t>extrahiert</a:t>
            </a:r>
            <a:r>
              <a:rPr lang="de-DE" dirty="0"/>
              <a:t> daraus alle </a:t>
            </a:r>
            <a:r>
              <a:rPr lang="de-DE" b="1" dirty="0"/>
              <a:t>sicherheitsrelevanten Informationen </a:t>
            </a:r>
            <a:r>
              <a:rPr lang="de-DE" dirty="0"/>
              <a:t>so, </a:t>
            </a:r>
            <a:br>
              <a:rPr lang="de-DE" dirty="0"/>
            </a:br>
            <a:r>
              <a:rPr lang="de-DE" dirty="0"/>
              <a:t>dass diese für das </a:t>
            </a:r>
            <a:r>
              <a:rPr lang="de-DE" b="1" dirty="0"/>
              <a:t>Erkennen aller Angriffe </a:t>
            </a:r>
            <a:r>
              <a:rPr lang="de-DE" dirty="0"/>
              <a:t>und </a:t>
            </a:r>
            <a:r>
              <a:rPr lang="de-DE" b="1" dirty="0"/>
              <a:t>Angriffspotentiale </a:t>
            </a:r>
            <a:r>
              <a:rPr lang="de-DE" dirty="0"/>
              <a:t>genutzt und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i="1" dirty="0"/>
              <a:t>(3) </a:t>
            </a:r>
            <a:r>
              <a:rPr lang="de-DE" dirty="0"/>
              <a:t>von der notwendigen Speichergröße </a:t>
            </a:r>
            <a:r>
              <a:rPr lang="de-DE" b="1" dirty="0"/>
              <a:t>langfristig gespeichert </a:t>
            </a:r>
            <a:r>
              <a:rPr lang="de-DE" dirty="0"/>
              <a:t>werden können.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de-DE" dirty="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altLang="de-DE" b="1" dirty="0">
                <a:sym typeface="Wingdings" panose="05000000000000000000" pitchFamily="2" charset="2"/>
              </a:rPr>
              <a:t>                                        SI (Y)  =  SI (P)</a:t>
            </a:r>
            <a:endParaRPr lang="de-DE" dirty="0"/>
          </a:p>
          <a:p>
            <a:endParaRPr lang="de-DE" altLang="de-DE" dirty="0"/>
          </a:p>
        </p:txBody>
      </p:sp>
      <p:sp>
        <p:nvSpPr>
          <p:cNvPr id="45060" name="Foliennummernplatzhalter 3">
            <a:extLst>
              <a:ext uri="{FF2B5EF4-FFF2-40B4-BE49-F238E27FC236}">
                <a16:creationId xmlns:a16="http://schemas.microsoft.com/office/drawing/2014/main" id="{CAA8636C-683B-4F73-BFB3-AA91A331C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3DC0BA-AD4D-4868-9787-00550B306C5C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859CC-5349-4890-90A7-435A2FC66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Idealer Sensor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12A017-6892-4521-A606-13225A8E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B5D5-D28D-4774-9888-399E3B96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774CEC2E-F7E1-4F87-A4B9-BBE09E74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Aktive Messung:</a:t>
            </a:r>
          </a:p>
          <a:p>
            <a:pPr lvl="1"/>
            <a:r>
              <a:rPr lang="de-DE" altLang="de-DE" dirty="0"/>
              <a:t>Erzeugung von Daten und/oder Aktionen.</a:t>
            </a:r>
          </a:p>
          <a:p>
            <a:pPr lvl="1"/>
            <a:r>
              <a:rPr lang="de-DE" altLang="de-DE" dirty="0"/>
              <a:t>Messung des resultierenden Verhaltens.</a:t>
            </a:r>
          </a:p>
          <a:p>
            <a:pPr lvl="1"/>
            <a:r>
              <a:rPr lang="de-DE" altLang="de-DE" dirty="0"/>
              <a:t>z.B. mittels Ping, Trace-Route, Ausführung von Anwendungen / Diensten, …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Passive Messung:</a:t>
            </a:r>
          </a:p>
          <a:p>
            <a:pPr lvl="1"/>
            <a:r>
              <a:rPr lang="de-DE" altLang="de-DE" dirty="0"/>
              <a:t>Abgreifen von Daten während des Betriebes.</a:t>
            </a:r>
          </a:p>
          <a:p>
            <a:pPr lvl="1"/>
            <a:r>
              <a:rPr lang="de-DE" altLang="de-DE" dirty="0"/>
              <a:t>z.B. abhören von Kommunikationsleitungen, Messen von Ereignissen in einem IT-System, ohne es zu stören …</a:t>
            </a:r>
          </a:p>
        </p:txBody>
      </p:sp>
      <p:sp>
        <p:nvSpPr>
          <p:cNvPr id="45060" name="Foliennummernplatzhalter 3">
            <a:extLst>
              <a:ext uri="{FF2B5EF4-FFF2-40B4-BE49-F238E27FC236}">
                <a16:creationId xmlns:a16="http://schemas.microsoft.com/office/drawing/2014/main" id="{CAA8636C-683B-4F73-BFB3-AA91A331C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3DC0BA-AD4D-4868-9787-00550B306C5C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859CC-5349-4890-90A7-435A2FC66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Messmethoden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12A017-6892-4521-A606-13225A8E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4375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07602-3AA1-420D-9C40-8B278EFE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46083" name="Foliennummernplatzhalter 3">
            <a:extLst>
              <a:ext uri="{FF2B5EF4-FFF2-40B4-BE49-F238E27FC236}">
                <a16:creationId xmlns:a16="http://schemas.microsoft.com/office/drawing/2014/main" id="{A24E9C46-6D8C-4D94-831C-1E44DF076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7749B5A-165A-463D-A154-8F6302D44616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D79F2-EE61-4146-83BE-C72AFA25E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Ort der Messung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F826ED1-EB2B-4F47-869B-BBC020DA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6085" name="Grafik 3">
            <a:extLst>
              <a:ext uri="{FF2B5EF4-FFF2-40B4-BE49-F238E27FC236}">
                <a16:creationId xmlns:a16="http://schemas.microsoft.com/office/drawing/2014/main" id="{40B36735-9E45-4868-9D00-B703C745A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1681163"/>
            <a:ext cx="489267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B8F66-2746-4A07-AB98-D3BA14CE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24F1F88C-C484-4687-9692-43105665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altLang="de-DE" dirty="0" err="1">
                <a:sym typeface="Wingdings" panose="05000000000000000000" pitchFamily="2" charset="2"/>
              </a:rPr>
              <a:t>NetFlow</a:t>
            </a:r>
            <a:r>
              <a:rPr lang="de-DE" altLang="de-DE" dirty="0">
                <a:sym typeface="Wingdings" panose="05000000000000000000" pitchFamily="2" charset="2"/>
              </a:rPr>
              <a:t>-Sensor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Netzwerk-Sensor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SNMP-Sensor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Wireshark-Sensor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 err="1"/>
              <a:t>Honeypot</a:t>
            </a:r>
            <a:r>
              <a:rPr lang="de-DE" dirty="0"/>
              <a:t>-Sensor</a:t>
            </a:r>
            <a:endParaRPr lang="de-DE" altLang="de-DE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Logdaten-Sensor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Verfügbarkeitssensor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…</a:t>
            </a:r>
          </a:p>
          <a:p>
            <a:endParaRPr lang="de-DE" altLang="de-DE" dirty="0"/>
          </a:p>
        </p:txBody>
      </p:sp>
      <p:sp>
        <p:nvSpPr>
          <p:cNvPr id="50180" name="Foliennummernplatzhalter 3">
            <a:extLst>
              <a:ext uri="{FF2B5EF4-FFF2-40B4-BE49-F238E27FC236}">
                <a16:creationId xmlns:a16="http://schemas.microsoft.com/office/drawing/2014/main" id="{2E6DD854-B137-4AE9-B089-336A153B87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3829CA7-906E-4CE8-AB2B-28A55B4A8589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7DCBB-0459-461C-BE4C-8DB0F0523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Beispiele 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6B7906-751D-4FA5-B4E1-20D143E4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3703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DA77E-6E5D-4427-A5CF-DF29F8A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47107" name="Foliennummernplatzhalter 3">
            <a:extLst>
              <a:ext uri="{FF2B5EF4-FFF2-40B4-BE49-F238E27FC236}">
                <a16:creationId xmlns:a16="http://schemas.microsoft.com/office/drawing/2014/main" id="{817A736B-8741-4C26-B0F9-FDDA38A16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E6D6C2-D080-41AF-B527-1AE72F699A18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977A3-E71A-4B58-9483-69839127E7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NetFlow-Sensor (1/4)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D503184-E44F-47FE-BEE9-E488D05D1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7109" name="Grafik 2">
            <a:extLst>
              <a:ext uri="{FF2B5EF4-FFF2-40B4-BE49-F238E27FC236}">
                <a16:creationId xmlns:a16="http://schemas.microsoft.com/office/drawing/2014/main" id="{1C052831-5E57-4E5D-B0C7-27F7FB556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9138"/>
            <a:ext cx="69342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0ABFA-CC2F-4A38-8E8D-126BB3E9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48131" name="Foliennummernplatzhalter 3">
            <a:extLst>
              <a:ext uri="{FF2B5EF4-FFF2-40B4-BE49-F238E27FC236}">
                <a16:creationId xmlns:a16="http://schemas.microsoft.com/office/drawing/2014/main" id="{A98D310E-50E7-41CC-AA8F-52A2C56B9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E9218E1-AEA8-409F-B3ED-0479B4FC252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AA07F-AA95-4A4E-85B1-2189EE89D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NetFlow-Sensor (2/4)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7103D1A-E619-43B7-B9EE-BDD5EAE2F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8133" name="Grafik 3">
            <a:extLst>
              <a:ext uri="{FF2B5EF4-FFF2-40B4-BE49-F238E27FC236}">
                <a16:creationId xmlns:a16="http://schemas.microsoft.com/office/drawing/2014/main" id="{30ADB386-3ADB-46F8-BDD0-A087C638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55763"/>
            <a:ext cx="326707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704EBA6-5831-4C9E-BD8E-BF8B07C4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1989138"/>
            <a:ext cx="35290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...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Zeitstempel,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Byte- und Paketzähler,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Quell- und Ziel-IP-Adressen,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Quell- und Ziel-IP-Ports,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TOS-Informationen,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AS-Nummern,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TCP-Flags,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Protokoll-Typ,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…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dirty="0"/>
              <a:t>}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546F5296-FCD2-47BB-AABC-13D1D405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Ziele und Ergebnisse der Vorlesung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44A2B04-82CF-4413-A40E-2F6F7D54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9460160" cy="4953000"/>
          </a:xfrm>
        </p:spPr>
        <p:txBody>
          <a:bodyPr/>
          <a:lstStyle/>
          <a:p>
            <a:r>
              <a:rPr lang="de-DE" altLang="de-DE" dirty="0"/>
              <a:t>Gutes Verständnis für mögliche </a:t>
            </a:r>
            <a:r>
              <a:rPr lang="de-DE" altLang="de-DE" b="1" dirty="0"/>
              <a:t>Angriffspotentiale</a:t>
            </a:r>
            <a:r>
              <a:rPr lang="de-DE" altLang="de-DE" dirty="0"/>
              <a:t> und Maßnahmen zum Entgegenwirken.</a:t>
            </a:r>
          </a:p>
          <a:p>
            <a:endParaRPr lang="de-DE" altLang="de-DE" dirty="0"/>
          </a:p>
          <a:p>
            <a:r>
              <a:rPr lang="de-DE" altLang="de-DE" dirty="0"/>
              <a:t>Erlangen der Kenntnisse über die </a:t>
            </a:r>
            <a:r>
              <a:rPr lang="de-DE" altLang="de-DE" b="1" dirty="0"/>
              <a:t>Idee</a:t>
            </a:r>
            <a:r>
              <a:rPr lang="de-DE" altLang="de-DE" dirty="0"/>
              <a:t>, den </a:t>
            </a:r>
            <a:r>
              <a:rPr lang="de-DE" altLang="de-DE" b="1" dirty="0"/>
              <a:t>Aufbau</a:t>
            </a:r>
            <a:r>
              <a:rPr lang="de-DE" altLang="de-DE" dirty="0"/>
              <a:t> und den </a:t>
            </a:r>
            <a:r>
              <a:rPr lang="de-DE" altLang="de-DE" b="1" dirty="0"/>
              <a:t>Prozessen</a:t>
            </a:r>
            <a:r>
              <a:rPr lang="de-DE" altLang="de-DE" dirty="0"/>
              <a:t> von Cyber-Sicherheit-Frühwarn- und Lagebildsystemen (CSFLS).</a:t>
            </a:r>
          </a:p>
          <a:p>
            <a:endParaRPr lang="de-DE" altLang="de-DE" dirty="0"/>
          </a:p>
          <a:p>
            <a:r>
              <a:rPr lang="de-DE" altLang="de-DE" dirty="0"/>
              <a:t>Gewinn von praktischen Erfahrungen durch die Analyse von konkreten </a:t>
            </a:r>
            <a:r>
              <a:rPr lang="de-DE" altLang="de-DE" b="1" dirty="0"/>
              <a:t>Sensoren</a:t>
            </a:r>
            <a:r>
              <a:rPr lang="de-DE" altLang="de-DE" dirty="0"/>
              <a:t>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86BF45-07D8-4110-8947-324CD3ECD0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de-DE" sz="1800" dirty="0"/>
              <a:t>Cyber-</a:t>
            </a:r>
            <a:r>
              <a:rPr lang="en-US" altLang="de-DE" sz="1800" dirty="0" err="1"/>
              <a:t>Sicherheit</a:t>
            </a:r>
            <a:r>
              <a:rPr lang="en-US" altLang="de-DE" sz="1800" dirty="0"/>
              <a:t>-</a:t>
            </a:r>
            <a:r>
              <a:rPr lang="en-US" altLang="de-DE" sz="1800" dirty="0" err="1"/>
              <a:t>Frühwarn</a:t>
            </a:r>
            <a:r>
              <a:rPr lang="en-US" altLang="de-DE" sz="1800" dirty="0"/>
              <a:t>- und </a:t>
            </a:r>
            <a:r>
              <a:rPr lang="en-US" altLang="de-DE" sz="1800" dirty="0" err="1"/>
              <a:t>Lagebildsysteme</a:t>
            </a:r>
            <a:endParaRPr lang="de-DE" sz="1800" dirty="0"/>
          </a:p>
        </p:txBody>
      </p:sp>
      <p:sp>
        <p:nvSpPr>
          <p:cNvPr id="41987" name="Foliennummernplatzhalter 3">
            <a:extLst>
              <a:ext uri="{FF2B5EF4-FFF2-40B4-BE49-F238E27FC236}">
                <a16:creationId xmlns:a16="http://schemas.microsoft.com/office/drawing/2014/main" id="{3CE779D7-AD39-4529-ADDB-4C89DC34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4</a:t>
            </a:fld>
            <a:endParaRPr lang="de-DE" altLang="de-DE" dirty="0">
              <a:ea typeface="MS PGothic" panose="020B0600070205080204" pitchFamily="34" charset="-128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84733A-3CFA-4E7C-BE1C-D8E8FD62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782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6D40F-C74B-4F95-818D-020A83E4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>
                <a:effectLst/>
              </a:rPr>
              <a:t>Sensoren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991FF3-946B-42BC-8B46-C2060EA60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Grundprinzip:</a:t>
            </a:r>
          </a:p>
          <a:p>
            <a:pPr lvl="1"/>
            <a:r>
              <a:rPr lang="de-DE" altLang="de-DE" dirty="0"/>
              <a:t>P: 	= alle IP-Pakete </a:t>
            </a:r>
          </a:p>
          <a:p>
            <a:pPr lvl="1"/>
            <a:r>
              <a:rPr lang="de-DE" altLang="de-DE" dirty="0"/>
              <a:t>D: 	= P</a:t>
            </a:r>
          </a:p>
          <a:p>
            <a:pPr lvl="1"/>
            <a:r>
              <a:rPr lang="de-DE" altLang="de-DE" dirty="0"/>
              <a:t>SI (D):	= Auswahl der NetFlow-Rekords und deren Inhalt</a:t>
            </a:r>
          </a:p>
          <a:p>
            <a:pPr lvl="1"/>
            <a:r>
              <a:rPr lang="de-DE" altLang="de-DE" dirty="0"/>
              <a:t>Y:	= NetFlow-Rekords</a:t>
            </a:r>
          </a:p>
          <a:p>
            <a:pPr lvl="1"/>
            <a:r>
              <a:rPr lang="de-DE" altLang="de-DE" dirty="0"/>
              <a:t>Analyse der SI findet im NetFlow-Kollektor statt.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b="1" dirty="0"/>
              <a:t>Genereller Aspekt:</a:t>
            </a:r>
            <a:endParaRPr lang="de-DE" altLang="de-DE" dirty="0"/>
          </a:p>
          <a:p>
            <a:pPr lvl="1"/>
            <a:r>
              <a:rPr lang="de-DE" altLang="de-DE" dirty="0"/>
              <a:t>Ursprünglich für die Abrechnung des Netzwerkverkehrs konzipiert.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b="1" dirty="0"/>
              <a:t>Ort der Messung:</a:t>
            </a:r>
            <a:endParaRPr lang="de-DE" altLang="de-DE" dirty="0"/>
          </a:p>
          <a:p>
            <a:pPr lvl="1"/>
            <a:r>
              <a:rPr lang="de-DE" altLang="de-DE" dirty="0"/>
              <a:t>Netzwerk, Funktion in Routern</a:t>
            </a:r>
          </a:p>
        </p:txBody>
      </p:sp>
      <p:sp>
        <p:nvSpPr>
          <p:cNvPr id="49156" name="Foliennummernplatzhalter 3">
            <a:extLst>
              <a:ext uri="{FF2B5EF4-FFF2-40B4-BE49-F238E27FC236}">
                <a16:creationId xmlns:a16="http://schemas.microsoft.com/office/drawing/2014/main" id="{666C2F4A-9977-423F-9A0F-442CE4839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4E473B5-2235-4D0B-B407-A642F7D7C0BC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DF113-26D9-411F-8C70-18F59D6F3B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NetFlow-Sensor (3/4)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6827729-400B-41D7-83AE-0CAE81420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B8F66-2746-4A07-AB98-D3BA14CE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24F1F88C-C484-4687-9692-43105665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Sicherheitsinformation: </a:t>
            </a:r>
            <a:r>
              <a:rPr lang="de-DE" altLang="de-DE" dirty="0"/>
              <a:t>+ (wenig)</a:t>
            </a:r>
          </a:p>
          <a:p>
            <a:pPr lvl="1"/>
            <a:r>
              <a:rPr lang="de-DE" altLang="de-DE" dirty="0"/>
              <a:t>Wenige SI im NetFlow-Rekord enthalten.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Vorteile:</a:t>
            </a:r>
            <a:endParaRPr lang="de-DE" altLang="de-DE" dirty="0"/>
          </a:p>
          <a:p>
            <a:pPr lvl="1"/>
            <a:r>
              <a:rPr lang="de-DE" altLang="de-DE" dirty="0"/>
              <a:t>Bereits als eine Funktion im Router verfügbar.</a:t>
            </a:r>
          </a:p>
          <a:p>
            <a:pPr lvl="1"/>
            <a:r>
              <a:rPr lang="de-DE" altLang="de-DE" dirty="0"/>
              <a:t>Sehr schnell und keine Probleme mit hoher Bandbreite.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Nachteile:</a:t>
            </a:r>
            <a:endParaRPr lang="de-DE" altLang="de-DE" dirty="0"/>
          </a:p>
          <a:p>
            <a:pPr lvl="1"/>
            <a:r>
              <a:rPr lang="de-DE" altLang="de-DE" dirty="0"/>
              <a:t>Nur wenige Sicherheitsinformationen (SI) verfügbar.</a:t>
            </a:r>
          </a:p>
        </p:txBody>
      </p:sp>
      <p:sp>
        <p:nvSpPr>
          <p:cNvPr id="50180" name="Foliennummernplatzhalter 3">
            <a:extLst>
              <a:ext uri="{FF2B5EF4-FFF2-40B4-BE49-F238E27FC236}">
                <a16:creationId xmlns:a16="http://schemas.microsoft.com/office/drawing/2014/main" id="{2E6DD854-B137-4AE9-B089-336A153B87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3829CA7-906E-4CE8-AB2B-28A55B4A8589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7DCBB-0459-461C-BE4C-8DB0F0523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NetFlow-Sensor (4/4)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6B7906-751D-4FA5-B4E1-20D143E4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B6F19-6B65-43B9-A45E-C76A11EF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1203" name="Foliennummernplatzhalter 3">
            <a:extLst>
              <a:ext uri="{FF2B5EF4-FFF2-40B4-BE49-F238E27FC236}">
                <a16:creationId xmlns:a16="http://schemas.microsoft.com/office/drawing/2014/main" id="{CB74DA91-A959-40F4-87A5-427A03BFC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33F64BB-88CF-4DF3-A682-8386586D3AB5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03938-D21F-4D86-9A4D-6C6A251A1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Netzwerk-Sensor </a:t>
            </a:r>
            <a:r>
              <a:rPr lang="de-DE" altLang="de-DE" dirty="0">
                <a:sym typeface="Wingdings" panose="05000000000000000000" pitchFamily="2" charset="2"/>
              </a:rPr>
              <a:t>(1/4)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ABCCD10-7E26-4033-B09D-43B934858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05" name="Grafik 4">
            <a:extLst>
              <a:ext uri="{FF2B5EF4-FFF2-40B4-BE49-F238E27FC236}">
                <a16:creationId xmlns:a16="http://schemas.microsoft.com/office/drawing/2014/main" id="{552CBFEE-08DA-491E-9528-058262752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205038"/>
            <a:ext cx="6934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345-7483-4BD5-AE37-5FE6B0FD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DD92D-D55A-43D2-9AF8-B4D097A5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8613" cy="4953000"/>
          </a:xfrm>
        </p:spPr>
        <p:txBody>
          <a:bodyPr/>
          <a:lstStyle/>
          <a:p>
            <a:pPr>
              <a:defRPr/>
            </a:pPr>
            <a:r>
              <a:rPr lang="de-DE" b="1" dirty="0"/>
              <a:t>Grundprinzip:</a:t>
            </a:r>
            <a:endParaRPr lang="de-DE" dirty="0"/>
          </a:p>
          <a:p>
            <a:pPr lvl="1">
              <a:defRPr/>
            </a:pPr>
            <a:r>
              <a:rPr lang="de-DE" dirty="0"/>
              <a:t>P:	= alle IP-Pakete</a:t>
            </a:r>
          </a:p>
          <a:p>
            <a:pPr lvl="1">
              <a:defRPr/>
            </a:pPr>
            <a:r>
              <a:rPr lang="de-DE" dirty="0"/>
              <a:t>D: 	= P</a:t>
            </a:r>
          </a:p>
          <a:p>
            <a:pPr lvl="1">
              <a:defRPr/>
            </a:pPr>
            <a:r>
              <a:rPr lang="de-DE" dirty="0"/>
              <a:t>SI (D):  	= </a:t>
            </a:r>
            <a:r>
              <a:rPr lang="de-DE" b="1" dirty="0"/>
              <a:t>Deep Packet </a:t>
            </a:r>
            <a:r>
              <a:rPr lang="de-DE" b="1" dirty="0" err="1"/>
              <a:t>Inspection</a:t>
            </a:r>
            <a:r>
              <a:rPr lang="de-DE" b="1" dirty="0"/>
              <a:t> </a:t>
            </a:r>
            <a:r>
              <a:rPr lang="de-DE" dirty="0"/>
              <a:t>(erkannte Ereignisse) oder                       </a:t>
            </a:r>
            <a:br>
              <a:rPr lang="de-DE" dirty="0"/>
            </a:br>
            <a:r>
              <a:rPr lang="de-DE" dirty="0"/>
              <a:t>                   </a:t>
            </a:r>
            <a:r>
              <a:rPr lang="de-DE" b="1" i="1" dirty="0"/>
              <a:t>Intrusion </a:t>
            </a:r>
            <a:r>
              <a:rPr lang="de-DE" b="1" i="1" dirty="0" err="1"/>
              <a:t>Detection</a:t>
            </a:r>
            <a:r>
              <a:rPr lang="de-DE" b="1" i="1" dirty="0"/>
              <a:t> </a:t>
            </a:r>
            <a:r>
              <a:rPr lang="de-DE" dirty="0"/>
              <a:t>(erkannte Signaturen) oder</a:t>
            </a:r>
            <a:br>
              <a:rPr lang="de-DE" dirty="0"/>
            </a:br>
            <a:r>
              <a:rPr lang="de-DE" dirty="0"/>
              <a:t>                   </a:t>
            </a:r>
            <a:r>
              <a:rPr lang="de-DE" b="1" dirty="0"/>
              <a:t>statistische Ansätze </a:t>
            </a:r>
            <a:br>
              <a:rPr lang="de-DE" b="1" dirty="0"/>
            </a:br>
            <a:r>
              <a:rPr lang="de-DE" b="1" dirty="0"/>
              <a:t>		   </a:t>
            </a:r>
            <a:r>
              <a:rPr lang="de-DE" dirty="0"/>
              <a:t>(Statistiken über Kommunikationsparameter) </a:t>
            </a:r>
          </a:p>
          <a:p>
            <a:pPr lvl="1">
              <a:defRPr/>
            </a:pPr>
            <a:r>
              <a:rPr lang="de-DE" dirty="0"/>
              <a:t>Y:	= Rohdaten/Sicherheitsereignisse</a:t>
            </a:r>
          </a:p>
          <a:p>
            <a:pPr lvl="1">
              <a:defRPr/>
            </a:pPr>
            <a:r>
              <a:rPr lang="de-DE" dirty="0"/>
              <a:t>Analyse der SI im Sensor und/oder Analysesystem.</a:t>
            </a:r>
          </a:p>
        </p:txBody>
      </p:sp>
      <p:sp>
        <p:nvSpPr>
          <p:cNvPr id="52228" name="Foliennummernplatzhalter 3">
            <a:extLst>
              <a:ext uri="{FF2B5EF4-FFF2-40B4-BE49-F238E27FC236}">
                <a16:creationId xmlns:a16="http://schemas.microsoft.com/office/drawing/2014/main" id="{F832CD53-A18F-4BF4-B9C2-BB97DADD6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CB795EC-E025-4676-BEA3-F4E277BDDB81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35E-DEC4-4964-90B9-FB01208D8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Netzwerk-Sensor </a:t>
            </a:r>
            <a:r>
              <a:rPr lang="de-DE" altLang="de-DE" dirty="0">
                <a:sym typeface="Wingdings" panose="05000000000000000000" pitchFamily="2" charset="2"/>
              </a:rPr>
              <a:t>(2/4)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C4CC1B-5A23-4EF5-BA1A-7B8B191B4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345-7483-4BD5-AE37-5FE6B0FD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DD92D-D55A-43D2-9AF8-B4D097A52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/>
              <a:t>Genereller Aspekt:</a:t>
            </a:r>
          </a:p>
          <a:p>
            <a:pPr lvl="1">
              <a:defRPr/>
            </a:pPr>
            <a:r>
              <a:rPr lang="de-DE" dirty="0"/>
              <a:t>Jedes IP-Paket kann analysiert werden.</a:t>
            </a:r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Ort der Messung:</a:t>
            </a:r>
          </a:p>
          <a:p>
            <a:pPr lvl="1">
              <a:defRPr/>
            </a:pPr>
            <a:r>
              <a:rPr lang="de-DE" dirty="0"/>
              <a:t>Separater Sensor (Netzwerkkomponente).</a:t>
            </a:r>
          </a:p>
          <a:p>
            <a:pPr lvl="1">
              <a:defRPr/>
            </a:pPr>
            <a:r>
              <a:rPr lang="de-DE" dirty="0"/>
              <a:t>Integriert in Netzwerkkomponenten (Router, Switch, ...).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52228" name="Foliennummernplatzhalter 3">
            <a:extLst>
              <a:ext uri="{FF2B5EF4-FFF2-40B4-BE49-F238E27FC236}">
                <a16:creationId xmlns:a16="http://schemas.microsoft.com/office/drawing/2014/main" id="{F832CD53-A18F-4BF4-B9C2-BB97DADD6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CB795EC-E025-4676-BEA3-F4E277BDDB81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35E-DEC4-4964-90B9-FB01208D8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Netzwerk-Sensor </a:t>
            </a:r>
            <a:r>
              <a:rPr lang="de-DE" altLang="de-DE" dirty="0">
                <a:sym typeface="Wingdings" panose="05000000000000000000" pitchFamily="2" charset="2"/>
              </a:rPr>
              <a:t>(3/4)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C4CC1B-5A23-4EF5-BA1A-7B8B191B4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009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DC764-7B4C-4B90-A4A1-875C4DC1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3251" name="Inhaltsplatzhalter 2">
            <a:extLst>
              <a:ext uri="{FF2B5EF4-FFF2-40B4-BE49-F238E27FC236}">
                <a16:creationId xmlns:a16="http://schemas.microsoft.com/office/drawing/2014/main" id="{C201BA43-6940-4AAC-A2D5-3E840F482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Sicherheitsinformation:</a:t>
            </a:r>
            <a:r>
              <a:rPr lang="de-DE" altLang="de-DE" dirty="0"/>
              <a:t> +++ (hoch)</a:t>
            </a:r>
            <a:br>
              <a:rPr lang="de-DE" altLang="de-DE" dirty="0"/>
            </a:br>
            <a:r>
              <a:rPr lang="de-DE" altLang="de-DE" dirty="0"/>
              <a:t>Sonde hat Zugriff auf alle Kommunikationsdaten.</a:t>
            </a:r>
          </a:p>
          <a:p>
            <a:endParaRPr lang="de-DE" altLang="de-DE" dirty="0"/>
          </a:p>
          <a:p>
            <a:r>
              <a:rPr lang="de-DE" altLang="de-DE" b="1" dirty="0"/>
              <a:t>Vorteile:</a:t>
            </a:r>
            <a:endParaRPr lang="de-DE" altLang="de-DE" dirty="0"/>
          </a:p>
          <a:p>
            <a:pPr lvl="1"/>
            <a:r>
              <a:rPr lang="de-DE" altLang="de-DE" dirty="0"/>
              <a:t>unabhängig von Netzwerkkomponenten</a:t>
            </a:r>
          </a:p>
          <a:p>
            <a:pPr lvl="1"/>
            <a:r>
              <a:rPr lang="de-DE" altLang="de-DE" dirty="0"/>
              <a:t>beste Erkennungsfähigkeiten, arbeiten auf allen Kommunikationsebenen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Nachteile:</a:t>
            </a:r>
          </a:p>
          <a:p>
            <a:pPr lvl="1"/>
            <a:r>
              <a:rPr lang="de-DE" altLang="de-DE" dirty="0"/>
              <a:t>Höhere Kosten</a:t>
            </a:r>
          </a:p>
          <a:p>
            <a:pPr lvl="1"/>
            <a:r>
              <a:rPr lang="de-DE" altLang="de-DE" dirty="0"/>
              <a:t>Datenschutzprobleme</a:t>
            </a:r>
          </a:p>
          <a:p>
            <a:pPr lvl="1"/>
            <a:r>
              <a:rPr lang="de-DE" altLang="de-DE" dirty="0"/>
              <a:t>Sehr hohe Leistungsanforderung</a:t>
            </a: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2D33DD5A-BA94-4029-9B03-85E4B3BDD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474D907-C50D-42FB-AEC9-12DB52B5673A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45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09D04-435A-4102-A9E1-33C19663D8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Netzwerk-Sensor </a:t>
            </a:r>
            <a:r>
              <a:rPr lang="de-DE" altLang="de-DE" dirty="0">
                <a:sym typeface="Wingdings" panose="05000000000000000000" pitchFamily="2" charset="2"/>
              </a:rPr>
              <a:t>(4/4)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B2921B3-AA13-481D-8710-52B651298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7A7D4-0F2F-453A-913D-21D42B10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1600" dirty="0"/>
          </a:p>
        </p:txBody>
      </p:sp>
      <p:sp>
        <p:nvSpPr>
          <p:cNvPr id="53251" name="Inhaltsplatzhalter 2">
            <a:extLst>
              <a:ext uri="{FF2B5EF4-FFF2-40B4-BE49-F238E27FC236}">
                <a16:creationId xmlns:a16="http://schemas.microsoft.com/office/drawing/2014/main" id="{610F1D2D-5AA9-4FAF-AFEC-325356AD1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Kompletter Datenverkehr (P):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DE-CIX ist größter öffentlicher Austauschpunkt der Welt.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Im Peek bis zu 9+ TBit/s (2020).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Durchschnittlich bis zu 10 TBit/s (2021).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Vollständige Analyse nicht möglich.</a:t>
            </a:r>
          </a:p>
          <a:p>
            <a:pPr lvl="1"/>
            <a:endParaRPr lang="de-DE" altLang="de-DE" dirty="0">
              <a:sym typeface="Wingdings" panose="05000000000000000000" pitchFamily="2" charset="2"/>
            </a:endParaRPr>
          </a:p>
          <a:p>
            <a:r>
              <a:rPr lang="de-DE" altLang="de-DE" b="1" dirty="0">
                <a:sym typeface="Wingdings" panose="05000000000000000000" pitchFamily="2" charset="2"/>
              </a:rPr>
              <a:t>Reduktion: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Durchsatz von 100 MBit/s  1 TByte in 24 h.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Viel Rechenpower benötigt (CPU, RAM, …).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Geringer Verlust von sicherheitsrelevanten Informationen (SI).</a:t>
            </a:r>
          </a:p>
        </p:txBody>
      </p:sp>
      <p:sp>
        <p:nvSpPr>
          <p:cNvPr id="54276" name="Foliennummernplatzhalter 3">
            <a:extLst>
              <a:ext uri="{FF2B5EF4-FFF2-40B4-BE49-F238E27FC236}">
                <a16:creationId xmlns:a16="http://schemas.microsoft.com/office/drawing/2014/main" id="{3D9A7E26-D2CD-4E85-8DC3-3B046FB41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E2C141D-3785-472C-A048-FCE393EC213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1CD79-72AB-48C9-BE4E-85988A3425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sz="2000" dirty="0">
                <a:sym typeface="Wingdings" panose="05000000000000000000" pitchFamily="2" charset="2"/>
              </a:rPr>
              <a:t>Herausforderungen bei Netzwerk-Sensoren (1)</a:t>
            </a:r>
            <a:endParaRPr lang="de-DE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DF4952-B609-4BEF-9BD0-7CF9F50DC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FF808-57DA-4591-9B7D-230EB2FA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1600" dirty="0"/>
          </a:p>
        </p:txBody>
      </p:sp>
      <p:sp>
        <p:nvSpPr>
          <p:cNvPr id="53251" name="Inhaltsplatzhalter 2">
            <a:extLst>
              <a:ext uri="{FF2B5EF4-FFF2-40B4-BE49-F238E27FC236}">
                <a16:creationId xmlns:a16="http://schemas.microsoft.com/office/drawing/2014/main" id="{225CEEE3-B77B-44DE-97BF-3A9CEECB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Rechtliche Bedingungen für den Zugriff.</a:t>
            </a:r>
          </a:p>
          <a:p>
            <a:endParaRPr lang="de-DE" altLang="de-DE" b="1" dirty="0"/>
          </a:p>
          <a:p>
            <a:r>
              <a:rPr lang="de-DE" altLang="de-DE" b="1" dirty="0">
                <a:sym typeface="Wingdings" panose="05000000000000000000" pitchFamily="2" charset="2"/>
              </a:rPr>
              <a:t>Ergebnis durch den Sensor (Y):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Sensor muss SI kennen.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SI sollten langfristig gespeichert werden.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Effektive Datenstrukturen benötigt.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Ggf. zusätzliche Pseudonymisierung oder Anonymisierung.</a:t>
            </a: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AE46779D-69F0-4FF4-B210-1DF3B96D4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CC3F98A-AB47-46C9-9D15-800CDDD228C2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ADA0C-8C90-4706-A0FB-65B20FE41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sz="2000" dirty="0">
                <a:sym typeface="Wingdings" panose="05000000000000000000" pitchFamily="2" charset="2"/>
              </a:rPr>
              <a:t>Herausforderungen bei Netzwerk-Sensoren (2)</a:t>
            </a:r>
            <a:endParaRPr lang="de-DE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C66E318-00AD-4340-B336-A7677760A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35B3A-9A73-470E-AB36-4EF96677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1600" dirty="0"/>
          </a:p>
        </p:txBody>
      </p:sp>
      <p:sp>
        <p:nvSpPr>
          <p:cNvPr id="53251" name="Inhaltsplatzhalter 2">
            <a:extLst>
              <a:ext uri="{FF2B5EF4-FFF2-40B4-BE49-F238E27FC236}">
                <a16:creationId xmlns:a16="http://schemas.microsoft.com/office/drawing/2014/main" id="{BD6F5703-5541-47EF-9630-7C6815BC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>
                <a:sym typeface="Wingdings" panose="05000000000000000000" pitchFamily="2" charset="2"/>
              </a:rPr>
              <a:t>Nutzung von Hintertüren:</a:t>
            </a:r>
          </a:p>
          <a:p>
            <a:pPr lvl="1"/>
            <a:endParaRPr lang="de-DE" altLang="de-DE" b="1" dirty="0">
              <a:sym typeface="Wingdings" panose="05000000000000000000" pitchFamily="2" charset="2"/>
            </a:endParaRPr>
          </a:p>
        </p:txBody>
      </p:sp>
      <p:sp>
        <p:nvSpPr>
          <p:cNvPr id="56324" name="Foliennummernplatzhalter 3">
            <a:extLst>
              <a:ext uri="{FF2B5EF4-FFF2-40B4-BE49-F238E27FC236}">
                <a16:creationId xmlns:a16="http://schemas.microsoft.com/office/drawing/2014/main" id="{1157083D-C7E6-44E0-BFCE-29E6C4F23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14A055-6B61-4271-A519-F5F7ADE8F412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48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76FDE-AF5D-4AAB-B684-6E29C831D0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sz="2000" dirty="0">
                <a:sym typeface="Wingdings" panose="05000000000000000000" pitchFamily="2" charset="2"/>
              </a:rPr>
              <a:t>Herausforderungen bei Netzwerk-Sensoren (3)</a:t>
            </a:r>
            <a:endParaRPr lang="de-DE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BDCF6FC-137D-4266-9D55-B81DB6694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75D748-9C28-4FB4-9B8F-4A523864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855788"/>
            <a:ext cx="3321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2CF691-44EE-4E40-B1F3-68C97AA0B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866900"/>
            <a:ext cx="188912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8EB6308-EFFA-49D9-A4F0-8FA1602C9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566988"/>
            <a:ext cx="10906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898234-798F-4395-86C8-DCBF42AE3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09900"/>
            <a:ext cx="644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806A86-C839-4621-B9EC-0B36B479F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799013"/>
            <a:ext cx="17256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CA72DC-6BDC-4161-802F-BFFAA664E4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530475"/>
            <a:ext cx="33670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06994-491C-49BE-94AA-E34DAA3B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1600" dirty="0"/>
          </a:p>
        </p:txBody>
      </p:sp>
      <p:sp>
        <p:nvSpPr>
          <p:cNvPr id="53251" name="Inhaltsplatzhalter 2">
            <a:extLst>
              <a:ext uri="{FF2B5EF4-FFF2-40B4-BE49-F238E27FC236}">
                <a16:creationId xmlns:a16="http://schemas.microsoft.com/office/drawing/2014/main" id="{D92AE11E-57BF-4191-8E56-2AADF1DAE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Advanced Evasion Techniques (AET):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dirty="0"/>
              <a:t>Techniken zum Umgehen eines Netzwerksensors.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dirty="0"/>
              <a:t>z.B. mittels IP-Fragmentierung.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/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AB4F622B-3563-413F-89AC-E196ACFA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AB47BC-9CB9-4EE5-9708-A2D7102643D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708737-71D9-4CB0-A4C5-34D9129A48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sz="2000" dirty="0">
                <a:sym typeface="Wingdings" panose="05000000000000000000" pitchFamily="2" charset="2"/>
              </a:rPr>
              <a:t>Herausforderungen bei Netzwerk-Sensoren (4)</a:t>
            </a:r>
            <a:endParaRPr lang="de-DE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A60F897-FCBA-410D-AFDC-6ED78A67C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4EF636-D064-4B89-8596-B447C6529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348880"/>
            <a:ext cx="40941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866FB58-4ED6-4DFC-B874-22247068B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94" y="5042743"/>
            <a:ext cx="68262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193C975-41E5-48DA-8504-0F8E5631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064" y="3286725"/>
            <a:ext cx="419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dirty="0"/>
              <a:t>Angriffserkennung auf der Basis eines Musters in einem Paket (Signatur)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8A370C-71D2-46F0-8EEC-EA2B2C8E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474" y="6326394"/>
            <a:ext cx="4824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dirty="0"/>
              <a:t>Kein Muster pro Paket erkennbar!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84E1374-DB88-4A3F-A269-E2E714403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52" y="4581128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/>
              <a:t>IP-Fragmentierung teilt die Daten eines Paketes auf mehrere Pakete auf!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  <p:bldP spid="8" grpId="0" animBg="1"/>
      <p:bldP spid="5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7025" cy="49530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Ziele und Ergebnisse der Vorlesung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48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Angriffspotentiale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Idee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Aufbau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Sensoren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Analysekonzepte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Zusammenfassung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DF7325-3ADE-4D49-95AD-98E884A7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823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36B9E-397D-4249-BB9A-41E053F9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8371" name="Foliennummernplatzhalter 3">
            <a:extLst>
              <a:ext uri="{FF2B5EF4-FFF2-40B4-BE49-F238E27FC236}">
                <a16:creationId xmlns:a16="http://schemas.microsoft.com/office/drawing/2014/main" id="{B4917F0E-85DD-433D-8EFE-EDAF8EE3E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9AC1FC-5BBD-4502-9774-106A4C08C01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50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CDC48-5CA4-4995-9D7E-258F47ABF8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SNMP-Sensor </a:t>
            </a:r>
            <a:r>
              <a:rPr lang="de-DE" altLang="de-DE" dirty="0">
                <a:sym typeface="Wingdings" panose="05000000000000000000" pitchFamily="2" charset="2"/>
              </a:rPr>
              <a:t>(1/5)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2B031F1-D947-4B1C-9B71-879186F2D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8373" name="Grafik 3">
            <a:extLst>
              <a:ext uri="{FF2B5EF4-FFF2-40B4-BE49-F238E27FC236}">
                <a16:creationId xmlns:a16="http://schemas.microsoft.com/office/drawing/2014/main" id="{D1AD61BA-09A8-48E7-92BB-A338A999C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060575"/>
            <a:ext cx="68421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C95DE-7E10-4A80-BB21-31A2FCC1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9395" name="Foliennummernplatzhalter 3">
            <a:extLst>
              <a:ext uri="{FF2B5EF4-FFF2-40B4-BE49-F238E27FC236}">
                <a16:creationId xmlns:a16="http://schemas.microsoft.com/office/drawing/2014/main" id="{8C13E3FD-180B-457B-B9CA-C0A1A2425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EF10BF-9000-4982-B26E-BCD311A9A520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51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0B58E-5C7E-474D-904C-CAFA6F452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SNMP-Sensor </a:t>
            </a:r>
            <a:r>
              <a:rPr lang="de-DE" altLang="de-DE" dirty="0">
                <a:sym typeface="Wingdings" panose="05000000000000000000" pitchFamily="2" charset="2"/>
              </a:rPr>
              <a:t>(2/5)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1C2FBCB-0E15-40E9-AA38-600126E31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9397" name="Grafik 2">
            <a:extLst>
              <a:ext uri="{FF2B5EF4-FFF2-40B4-BE49-F238E27FC236}">
                <a16:creationId xmlns:a16="http://schemas.microsoft.com/office/drawing/2014/main" id="{13125AB1-5DF6-4FF0-8503-427C13EC3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133600"/>
            <a:ext cx="71310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907D2-DE64-4C3C-87BE-A8C4B802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60419" name="Inhaltsplatzhalter 2">
            <a:extLst>
              <a:ext uri="{FF2B5EF4-FFF2-40B4-BE49-F238E27FC236}">
                <a16:creationId xmlns:a16="http://schemas.microsoft.com/office/drawing/2014/main" id="{8F91EFBA-5E52-4F5C-8DB1-54DE43B13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864600" cy="4953000"/>
          </a:xfrm>
        </p:spPr>
        <p:txBody>
          <a:bodyPr/>
          <a:lstStyle/>
          <a:p>
            <a:r>
              <a:rPr lang="de-DE" altLang="de-DE" b="1" dirty="0"/>
              <a:t>Grundprinzip des Sensors:</a:t>
            </a:r>
            <a:endParaRPr lang="de-DE" altLang="de-DE" dirty="0"/>
          </a:p>
          <a:p>
            <a:pPr lvl="1"/>
            <a:r>
              <a:rPr lang="de-DE" altLang="de-DE" dirty="0"/>
              <a:t>P: 	= alle IP-Pakete und/oder</a:t>
            </a:r>
            <a:br>
              <a:rPr lang="de-DE" altLang="de-DE" dirty="0"/>
            </a:br>
            <a:r>
              <a:rPr lang="de-DE" altLang="de-DE" dirty="0"/>
              <a:t>		   zusätzliche Daten abhängig von den verwendeten MIBs</a:t>
            </a:r>
            <a:br>
              <a:rPr lang="de-DE" altLang="de-DE" dirty="0"/>
            </a:br>
            <a:r>
              <a:rPr lang="de-DE" altLang="de-DE" dirty="0"/>
              <a:t>		   (Festplatte, CPU, ...)</a:t>
            </a:r>
          </a:p>
          <a:p>
            <a:pPr lvl="1"/>
            <a:r>
              <a:rPr lang="de-DE" altLang="de-DE" dirty="0"/>
              <a:t>D: 	= eine Reduktion von P</a:t>
            </a:r>
          </a:p>
          <a:p>
            <a:pPr lvl="1"/>
            <a:r>
              <a:rPr lang="de-DE" altLang="de-DE" dirty="0"/>
              <a:t>SI (D):	= Auswahl der Objekte in der MIB</a:t>
            </a:r>
          </a:p>
          <a:p>
            <a:pPr lvl="1"/>
            <a:r>
              <a:rPr lang="de-DE" altLang="de-DE" dirty="0"/>
              <a:t>Y:	= SNMP-Nachricht (Inhalt der verwalteten Objekten)</a:t>
            </a:r>
          </a:p>
          <a:p>
            <a:pPr lvl="1"/>
            <a:r>
              <a:rPr lang="de-DE" altLang="de-DE" dirty="0"/>
              <a:t>Analyse von Sicherheitsinformationen nur im Analysesystem </a:t>
            </a:r>
            <a:br>
              <a:rPr lang="de-DE" altLang="de-DE" dirty="0"/>
            </a:br>
            <a:r>
              <a:rPr lang="de-DE" altLang="de-DE" dirty="0"/>
              <a:t>(SNMP-Manager)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Genereller Aspekt:</a:t>
            </a:r>
            <a:endParaRPr lang="de-DE" altLang="de-DE" dirty="0"/>
          </a:p>
          <a:p>
            <a:pPr lvl="1"/>
            <a:r>
              <a:rPr lang="de-DE" altLang="de-DE" dirty="0"/>
              <a:t>Überwachen und/oder Verwalten einer Gruppe von IP-fähigen </a:t>
            </a:r>
            <a:br>
              <a:rPr lang="de-DE" altLang="de-DE" dirty="0"/>
            </a:br>
            <a:r>
              <a:rPr lang="de-DE" altLang="de-DE" dirty="0"/>
              <a:t>IT-Systemen in einem Netzwerk.</a:t>
            </a:r>
          </a:p>
          <a:p>
            <a:endParaRPr lang="de-DE" altLang="de-DE" dirty="0"/>
          </a:p>
          <a:p>
            <a:pPr lvl="1"/>
            <a:endParaRPr lang="de-DE" altLang="de-DE" dirty="0"/>
          </a:p>
        </p:txBody>
      </p:sp>
      <p:sp>
        <p:nvSpPr>
          <p:cNvPr id="60420" name="Foliennummernplatzhalter 3">
            <a:extLst>
              <a:ext uri="{FF2B5EF4-FFF2-40B4-BE49-F238E27FC236}">
                <a16:creationId xmlns:a16="http://schemas.microsoft.com/office/drawing/2014/main" id="{6CF2C8A4-6CCE-4D82-88B0-F2A5551DA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C45ECF-86DB-4739-A3E8-D0E874423A94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52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CA970-0653-4F2B-9091-23ED2BC4E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SNMP-Sensor </a:t>
            </a:r>
            <a:r>
              <a:rPr lang="de-DE" altLang="de-DE" dirty="0">
                <a:sym typeface="Wingdings" panose="05000000000000000000" pitchFamily="2" charset="2"/>
              </a:rPr>
              <a:t>(3/5)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7C466E0-7209-4271-9CC3-9B7C59414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9" name="Gruppieren 1">
            <a:extLst>
              <a:ext uri="{FF2B5EF4-FFF2-40B4-BE49-F238E27FC236}">
                <a16:creationId xmlns:a16="http://schemas.microsoft.com/office/drawing/2014/main" id="{81396C73-F3F2-46EA-864F-0324D871DD01}"/>
              </a:ext>
            </a:extLst>
          </p:cNvPr>
          <p:cNvGrpSpPr>
            <a:grpSpLocks/>
          </p:cNvGrpSpPr>
          <p:nvPr/>
        </p:nvGrpSpPr>
        <p:grpSpPr bwMode="auto">
          <a:xfrm>
            <a:off x="6681788" y="2497481"/>
            <a:ext cx="3051446" cy="1219551"/>
            <a:chOff x="2639485" y="4648200"/>
            <a:chExt cx="3051703" cy="1219200"/>
          </a:xfrm>
        </p:grpSpPr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CF4C36AE-2A24-499E-9F35-45A40897F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8588" y="4648200"/>
              <a:ext cx="1752600" cy="1104900"/>
              <a:chOff x="2928" y="3024"/>
              <a:chExt cx="1104" cy="696"/>
            </a:xfrm>
          </p:grpSpPr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69835AAA-0933-4289-A09A-EC9F3787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3024"/>
                <a:ext cx="1104" cy="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7" name="Oval 6">
                <a:extLst>
                  <a:ext uri="{FF2B5EF4-FFF2-40B4-BE49-F238E27FC236}">
                    <a16:creationId xmlns:a16="http://schemas.microsoft.com/office/drawing/2014/main" id="{D2C9E477-6B31-4133-A6C2-9C2B11165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72"/>
                <a:ext cx="624" cy="2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F021505C-41A6-414A-888B-CC946DF28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408"/>
                <a:ext cx="96" cy="96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" name="Oval 8">
                <a:extLst>
                  <a:ext uri="{FF2B5EF4-FFF2-40B4-BE49-F238E27FC236}">
                    <a16:creationId xmlns:a16="http://schemas.microsoft.com/office/drawing/2014/main" id="{36FCEC2F-0A2A-405E-8F07-6F0C83B58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552"/>
                <a:ext cx="96" cy="96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" name="Oval 9">
                <a:extLst>
                  <a:ext uri="{FF2B5EF4-FFF2-40B4-BE49-F238E27FC236}">
                    <a16:creationId xmlns:a16="http://schemas.microsoft.com/office/drawing/2014/main" id="{1451195A-32AA-484E-AC89-15CAEE107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96" cy="96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1" name="Text Box 10">
                <a:extLst>
                  <a:ext uri="{FF2B5EF4-FFF2-40B4-BE49-F238E27FC236}">
                    <a16:creationId xmlns:a16="http://schemas.microsoft.com/office/drawing/2014/main" id="{192CF12E-6C78-4A7E-8444-617865E6F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6" y="3081"/>
                <a:ext cx="5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de-DE" altLang="en-US" sz="1800" b="1"/>
                  <a:t>Agent</a:t>
                </a:r>
                <a:endParaRPr lang="de-DE" altLang="en-US"/>
              </a:p>
            </p:txBody>
          </p:sp>
          <p:sp>
            <p:nvSpPr>
              <p:cNvPr id="22" name="Text Box 11">
                <a:extLst>
                  <a:ext uri="{FF2B5EF4-FFF2-40B4-BE49-F238E27FC236}">
                    <a16:creationId xmlns:a16="http://schemas.microsoft.com/office/drawing/2014/main" id="{0B60CFFA-940A-451E-9B6B-0C83225F9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6" y="3390"/>
                <a:ext cx="60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4A0"/>
                  </a:buClr>
                  <a:buSzPct val="80000"/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C00000"/>
                    </a:solidFill>
                  </a:rPr>
                  <a:t>Managed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C00000"/>
                    </a:solidFill>
                  </a:rPr>
                  <a:t>Objects</a:t>
                </a:r>
                <a:endParaRPr lang="en-US" altLang="en-US" sz="2400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D2B63C42-E124-4273-AEFC-F42F789E3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485" y="5368280"/>
              <a:ext cx="5572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en-US" sz="1600" b="1"/>
                <a:t>MIB</a:t>
              </a:r>
              <a:endParaRPr lang="de-DE" alt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9747F64B-8ACD-46CA-BD79-DBE402A19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5188" y="5105400"/>
              <a:ext cx="838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40F5EF3C-1EE9-4388-A874-73AEF2530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5188" y="5638800"/>
              <a:ext cx="838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290D8814-CCAD-4E31-A287-78AA7909C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257800"/>
              <a:ext cx="381000" cy="457200"/>
            </a:xfrm>
            <a:prstGeom prst="flowChartMagneticDisk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0F1C8-AF00-46A5-8CC6-8E8899F5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95C41E05-0D5E-4D0B-93FC-1662A711D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Ort der Messung:</a:t>
            </a:r>
            <a:endParaRPr lang="de-DE" altLang="de-DE" dirty="0"/>
          </a:p>
          <a:p>
            <a:pPr lvl="1"/>
            <a:r>
              <a:rPr lang="de-DE" altLang="de-DE" dirty="0"/>
              <a:t>Netzwerk, SNMP-Agent ist eine Anwendung in IP-fähigen </a:t>
            </a:r>
            <a:br>
              <a:rPr lang="de-DE" altLang="de-DE" dirty="0"/>
            </a:br>
            <a:r>
              <a:rPr lang="de-DE" altLang="de-DE" dirty="0"/>
              <a:t>IT-Systemen.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Sicherheitsinformation:</a:t>
            </a:r>
            <a:r>
              <a:rPr lang="de-DE" altLang="de-DE" dirty="0"/>
              <a:t> + (wenig)</a:t>
            </a:r>
            <a:br>
              <a:rPr lang="de-DE" altLang="de-DE" dirty="0"/>
            </a:br>
            <a:r>
              <a:rPr lang="de-DE" altLang="de-DE" dirty="0"/>
              <a:t>Nur wenig SI in den MIBs von SNMP.</a:t>
            </a:r>
          </a:p>
          <a:p>
            <a:endParaRPr lang="de-DE" altLang="de-DE" dirty="0"/>
          </a:p>
          <a:p>
            <a:r>
              <a:rPr lang="de-DE" altLang="de-DE" b="1" dirty="0"/>
              <a:t>Vorteile:</a:t>
            </a:r>
            <a:endParaRPr lang="de-DE" altLang="de-DE" dirty="0"/>
          </a:p>
          <a:p>
            <a:pPr lvl="1"/>
            <a:r>
              <a:rPr lang="de-DE" altLang="de-DE" dirty="0"/>
              <a:t>Der Sensor ist bereits als ein Feature in den IP-fähigen </a:t>
            </a:r>
            <a:br>
              <a:rPr lang="de-DE" altLang="de-DE" dirty="0"/>
            </a:br>
            <a:r>
              <a:rPr lang="de-DE" altLang="de-DE" dirty="0"/>
              <a:t>IT-Systemen verfügbar.</a:t>
            </a:r>
          </a:p>
          <a:p>
            <a:pPr lvl="1"/>
            <a:r>
              <a:rPr lang="de-DE" altLang="de-DE" dirty="0"/>
              <a:t>Perfekt zum Testen der Verfügbarkeit von lokalen Netzwerkgeräten, Servern, Diensten, ...</a:t>
            </a:r>
          </a:p>
        </p:txBody>
      </p:sp>
      <p:sp>
        <p:nvSpPr>
          <p:cNvPr id="61444" name="Foliennummernplatzhalter 3">
            <a:extLst>
              <a:ext uri="{FF2B5EF4-FFF2-40B4-BE49-F238E27FC236}">
                <a16:creationId xmlns:a16="http://schemas.microsoft.com/office/drawing/2014/main" id="{C415325E-AF7A-4832-BD11-FC7295510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D4E288C-73E2-4F23-B89D-73B2C2E58618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53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C9D77-DECA-4B3C-8467-79036597DB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SNMP-Sensor </a:t>
            </a:r>
            <a:r>
              <a:rPr lang="de-DE" altLang="de-DE" dirty="0">
                <a:sym typeface="Wingdings" panose="05000000000000000000" pitchFamily="2" charset="2"/>
              </a:rPr>
              <a:t>(4/5)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EF80FFC-94E6-4801-B5C7-5B74BC3C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0F1C8-AF00-46A5-8CC6-8E8899F5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95C41E05-0D5E-4D0B-93FC-1662A711D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Nachteile:</a:t>
            </a:r>
            <a:endParaRPr lang="de-DE" altLang="de-DE" dirty="0"/>
          </a:p>
          <a:p>
            <a:pPr lvl="1"/>
            <a:r>
              <a:rPr lang="de-DE" altLang="de-DE" dirty="0"/>
              <a:t>Wenig Sicherheitsinformationen in den MIBs verfügbar.</a:t>
            </a:r>
          </a:p>
          <a:p>
            <a:pPr lvl="1"/>
            <a:r>
              <a:rPr lang="de-DE" altLang="de-DE" dirty="0"/>
              <a:t>SNMP ist eher ein Netzwerkmanagement als ein IT-Sicherheits-Tool.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pPr lvl="1"/>
            <a:endParaRPr lang="de-DE" altLang="de-DE" dirty="0"/>
          </a:p>
        </p:txBody>
      </p:sp>
      <p:sp>
        <p:nvSpPr>
          <p:cNvPr id="61444" name="Foliennummernplatzhalter 3">
            <a:extLst>
              <a:ext uri="{FF2B5EF4-FFF2-40B4-BE49-F238E27FC236}">
                <a16:creationId xmlns:a16="http://schemas.microsoft.com/office/drawing/2014/main" id="{C415325E-AF7A-4832-BD11-FC7295510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D4E288C-73E2-4F23-B89D-73B2C2E58618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C9D77-DECA-4B3C-8467-79036597DB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SNMP-Sensor </a:t>
            </a:r>
            <a:r>
              <a:rPr lang="de-DE" altLang="de-DE" dirty="0">
                <a:sym typeface="Wingdings" panose="05000000000000000000" pitchFamily="2" charset="2"/>
              </a:rPr>
              <a:t>(5/5)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EF80FFC-94E6-4801-B5C7-5B74BC3C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7273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C85F2-8100-40D5-8CAB-674915B1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62467" name="Foliennummernplatzhalter 3">
            <a:extLst>
              <a:ext uri="{FF2B5EF4-FFF2-40B4-BE49-F238E27FC236}">
                <a16:creationId xmlns:a16="http://schemas.microsoft.com/office/drawing/2014/main" id="{C9280F31-9647-4C40-88DE-371EB562CE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0C78129-6CC7-4B1F-BCD2-4C5B7FF26D3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55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EE56B-0C1D-4C43-BA1F-9F5C07C87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Wireshark-Sensor </a:t>
            </a:r>
            <a:r>
              <a:rPr lang="de-DE" altLang="de-DE" dirty="0">
                <a:sym typeface="Wingdings" panose="05000000000000000000" pitchFamily="2" charset="2"/>
              </a:rPr>
              <a:t>(1/4)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99FF305-28A4-4D97-B60C-ABC64B49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2469" name="Grafik 3">
            <a:extLst>
              <a:ext uri="{FF2B5EF4-FFF2-40B4-BE49-F238E27FC236}">
                <a16:creationId xmlns:a16="http://schemas.microsoft.com/office/drawing/2014/main" id="{3623934C-B077-45BE-8EF9-6ADFF1EB6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133600"/>
            <a:ext cx="76454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2E7C4-2C3C-4159-B9BB-070FCBAF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64385A81-7CCA-4C18-A548-A2E8483E3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002713" cy="4953000"/>
          </a:xfrm>
        </p:spPr>
        <p:txBody>
          <a:bodyPr/>
          <a:lstStyle/>
          <a:p>
            <a:r>
              <a:rPr lang="de-DE" altLang="de-DE" b="1" dirty="0"/>
              <a:t>Grundprinzip des Sensors:</a:t>
            </a:r>
            <a:endParaRPr lang="de-DE" altLang="de-DE" dirty="0"/>
          </a:p>
          <a:p>
            <a:pPr lvl="1"/>
            <a:r>
              <a:rPr lang="de-DE" altLang="de-DE" dirty="0"/>
              <a:t>P: 	= alle IP-Pakete</a:t>
            </a:r>
          </a:p>
          <a:p>
            <a:pPr lvl="1"/>
            <a:r>
              <a:rPr lang="de-DE" altLang="de-DE" dirty="0"/>
              <a:t>D:	= P</a:t>
            </a:r>
          </a:p>
          <a:p>
            <a:pPr lvl="1"/>
            <a:r>
              <a:rPr lang="de-DE" altLang="de-DE" dirty="0"/>
              <a:t>SI (D):	= Auswahl der Filter durch den </a:t>
            </a:r>
            <a:br>
              <a:rPr lang="de-DE" altLang="de-DE" dirty="0"/>
            </a:br>
            <a:r>
              <a:rPr lang="de-DE" altLang="de-DE" dirty="0"/>
              <a:t>		   Cyber-Sicherheitsexperten</a:t>
            </a:r>
          </a:p>
          <a:p>
            <a:pPr lvl="1"/>
            <a:r>
              <a:rPr lang="de-DE" altLang="de-DE" dirty="0"/>
              <a:t>Y:	= Interpretation durch einen Cyber-Sicherheitsexperten</a:t>
            </a:r>
          </a:p>
          <a:p>
            <a:pPr lvl="1"/>
            <a:r>
              <a:rPr lang="de-DE" altLang="de-DE" dirty="0"/>
              <a:t>Die Analyse der Sicherheitsinformationen erfolgt lokal durch einen Cyber-Sicherheitsexperten mithilfe der Wireshark-Anwendung.</a:t>
            </a:r>
          </a:p>
        </p:txBody>
      </p:sp>
      <p:sp>
        <p:nvSpPr>
          <p:cNvPr id="63492" name="Foliennummernplatzhalter 3">
            <a:extLst>
              <a:ext uri="{FF2B5EF4-FFF2-40B4-BE49-F238E27FC236}">
                <a16:creationId xmlns:a16="http://schemas.microsoft.com/office/drawing/2014/main" id="{73562313-2812-46B8-9BD2-724A38C79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0DCBA1A-3551-4305-8645-C3F503B8F050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56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1F258-8912-4F7B-9064-81874C5019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Wireshark-Sensor </a:t>
            </a:r>
            <a:r>
              <a:rPr lang="de-DE" altLang="de-DE" dirty="0">
                <a:sym typeface="Wingdings" panose="05000000000000000000" pitchFamily="2" charset="2"/>
              </a:rPr>
              <a:t>(2/4)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22FD6A6-177D-4AF9-A11A-76431000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2E7C4-2C3C-4159-B9BB-070FCBAF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64385A81-7CCA-4C18-A548-A2E8483E3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Genereller Aspekt:</a:t>
            </a:r>
            <a:endParaRPr lang="de-DE" altLang="de-DE" dirty="0"/>
          </a:p>
          <a:p>
            <a:pPr lvl="1"/>
            <a:r>
              <a:rPr lang="de-DE" altLang="de-DE" dirty="0"/>
              <a:t>Wireshark ist sehr nützlich für die detaillierte Analyse eines Angriffs.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Ort der Messung:</a:t>
            </a:r>
            <a:endParaRPr lang="de-DE" altLang="de-DE" dirty="0"/>
          </a:p>
          <a:p>
            <a:pPr lvl="1"/>
            <a:r>
              <a:rPr lang="de-DE" altLang="de-DE" dirty="0"/>
              <a:t>Netzwerk, integriert als Anwendungstool in ein IT-System (Notebook, PC).</a:t>
            </a:r>
          </a:p>
          <a:p>
            <a:endParaRPr lang="de-DE" altLang="de-DE" dirty="0"/>
          </a:p>
          <a:p>
            <a:r>
              <a:rPr lang="de-DE" altLang="de-DE" b="1" dirty="0"/>
              <a:t>Sicherheitsinformation:</a:t>
            </a:r>
            <a:r>
              <a:rPr lang="de-DE" altLang="de-DE" dirty="0"/>
              <a:t> +++ (hoch)</a:t>
            </a:r>
            <a:br>
              <a:rPr lang="de-DE" altLang="de-DE" dirty="0"/>
            </a:br>
            <a:r>
              <a:rPr lang="de-DE" altLang="de-DE" dirty="0"/>
              <a:t>Zugriff auf alle Pakete der unterschiedlichen Protokolle.</a:t>
            </a:r>
          </a:p>
          <a:p>
            <a:pPr marL="0" indent="0">
              <a:buNone/>
            </a:pPr>
            <a:endParaRPr lang="de-DE" altLang="de-DE" dirty="0"/>
          </a:p>
          <a:p>
            <a:endParaRPr lang="de-DE" altLang="de-DE" dirty="0"/>
          </a:p>
        </p:txBody>
      </p:sp>
      <p:sp>
        <p:nvSpPr>
          <p:cNvPr id="63492" name="Foliennummernplatzhalter 3">
            <a:extLst>
              <a:ext uri="{FF2B5EF4-FFF2-40B4-BE49-F238E27FC236}">
                <a16:creationId xmlns:a16="http://schemas.microsoft.com/office/drawing/2014/main" id="{73562313-2812-46B8-9BD2-724A38C79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0DCBA1A-3551-4305-8645-C3F503B8F050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1F258-8912-4F7B-9064-81874C5019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Wireshark-Sensor </a:t>
            </a:r>
            <a:r>
              <a:rPr lang="de-DE" altLang="de-DE" dirty="0">
                <a:sym typeface="Wingdings" panose="05000000000000000000" pitchFamily="2" charset="2"/>
              </a:rPr>
              <a:t>(3/4)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22FD6A6-177D-4AF9-A11A-76431000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765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136C9-C64B-4E6B-8063-36AA09B8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64515" name="Inhaltsplatzhalter 2">
            <a:extLst>
              <a:ext uri="{FF2B5EF4-FFF2-40B4-BE49-F238E27FC236}">
                <a16:creationId xmlns:a16="http://schemas.microsoft.com/office/drawing/2014/main" id="{56FF0198-55CF-41A3-A652-118B15D9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Vorteile:</a:t>
            </a:r>
            <a:endParaRPr lang="de-DE" altLang="de-DE" dirty="0"/>
          </a:p>
          <a:p>
            <a:pPr lvl="1"/>
            <a:r>
              <a:rPr lang="de-DE" altLang="de-DE" dirty="0"/>
              <a:t>Alle Sicherheitsinformationen verfügbar.</a:t>
            </a:r>
          </a:p>
          <a:p>
            <a:pPr lvl="1"/>
            <a:r>
              <a:rPr lang="de-DE" altLang="de-DE" dirty="0"/>
              <a:t>Nicht nur IT-Sicherheit, sondern auch Netzwerkinformationen.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Nachteile:</a:t>
            </a:r>
            <a:endParaRPr lang="de-DE" altLang="de-DE" dirty="0"/>
          </a:p>
          <a:p>
            <a:pPr lvl="1"/>
            <a:r>
              <a:rPr lang="de-DE" altLang="de-DE" dirty="0"/>
              <a:t>Zu viele Informationen </a:t>
            </a:r>
            <a:br>
              <a:rPr lang="de-DE" altLang="de-DE" dirty="0"/>
            </a:br>
            <a:r>
              <a:rPr lang="de-DE" altLang="de-DE" dirty="0"/>
              <a:t>– Größe der Daten (100 M Bit/s … ca. 1 T Byte / 24 h).</a:t>
            </a:r>
          </a:p>
          <a:p>
            <a:pPr lvl="1"/>
            <a:r>
              <a:rPr lang="de-DE" altLang="de-DE" dirty="0"/>
              <a:t>Sehr komplex; nur manuelle Analyse (hohe Kosten).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64516" name="Foliennummernplatzhalter 3">
            <a:extLst>
              <a:ext uri="{FF2B5EF4-FFF2-40B4-BE49-F238E27FC236}">
                <a16:creationId xmlns:a16="http://schemas.microsoft.com/office/drawing/2014/main" id="{893EA0F3-A18E-401A-9CF2-BB884102C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C3828F4-1A44-4342-BE71-AE6955070BB4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58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2153-D7EA-4C6A-927C-58D21E731F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Wireshark-Sensor </a:t>
            </a:r>
            <a:r>
              <a:rPr lang="de-DE" altLang="de-DE" dirty="0">
                <a:sym typeface="Wingdings" panose="05000000000000000000" pitchFamily="2" charset="2"/>
              </a:rPr>
              <a:t>(4/4)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F6956F5-67D7-4911-A389-0A938ED6E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5DFC2-E89E-4A17-923A-C4F78803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65539" name="Foliennummernplatzhalter 3">
            <a:extLst>
              <a:ext uri="{FF2B5EF4-FFF2-40B4-BE49-F238E27FC236}">
                <a16:creationId xmlns:a16="http://schemas.microsoft.com/office/drawing/2014/main" id="{D325B394-24B8-4332-9B2D-380AD6B85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E63344-7284-46D0-8F8D-82D32CFE39CC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A8DE9-F977-4863-93C6-9F6C182477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Honeypot-Sensor </a:t>
            </a:r>
            <a:r>
              <a:rPr lang="de-DE" altLang="de-DE" dirty="0">
                <a:sym typeface="Wingdings" panose="05000000000000000000" pitchFamily="2" charset="2"/>
              </a:rPr>
              <a:t>(1/4)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B03CF36-B50F-4444-A3DA-2CE56B09F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5541" name="Grafik 3">
            <a:extLst>
              <a:ext uri="{FF2B5EF4-FFF2-40B4-BE49-F238E27FC236}">
                <a16:creationId xmlns:a16="http://schemas.microsoft.com/office/drawing/2014/main" id="{FA0504A4-6552-4DE1-952E-20B7F623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773238"/>
            <a:ext cx="67786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0D440-DBD5-4402-A816-64A1A5A1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Angriffspotentiale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520F6D86-97D4-48AA-BD9E-896B5B75D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9100120" cy="4953000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Alle Organisationen sind zunehmend von der Verfügbarkeit der eigenen und öffentlichen IT-Infrastruktur abhängig.</a:t>
            </a:r>
            <a:br>
              <a:rPr lang="de-DE" altLang="de-DE" dirty="0"/>
            </a:br>
            <a:endParaRPr lang="de-DE" altLang="de-DE" dirty="0"/>
          </a:p>
          <a:p>
            <a:pPr>
              <a:defRPr/>
            </a:pPr>
            <a:r>
              <a:rPr lang="de-DE" altLang="de-DE" dirty="0"/>
              <a:t>Ausfälle und Störungen können zu unkalkulierbaren Schäden führen.</a:t>
            </a:r>
            <a:br>
              <a:rPr lang="de-DE" altLang="de-DE" dirty="0"/>
            </a:br>
            <a:endParaRPr lang="de-DE" altLang="de-DE" dirty="0"/>
          </a:p>
          <a:p>
            <a:pPr>
              <a:defRPr/>
            </a:pPr>
            <a:r>
              <a:rPr lang="de-DE" altLang="de-DE" dirty="0"/>
              <a:t>Hilfe durch: </a:t>
            </a:r>
            <a:r>
              <a:rPr lang="de-DE" altLang="de-DE" b="1" dirty="0"/>
              <a:t>Cyber-Sicherheit-Frühwarn- und Lagebildsysteme (CSFLS)</a:t>
            </a:r>
            <a:br>
              <a:rPr lang="de-DE" altLang="de-DE" dirty="0"/>
            </a:br>
            <a:r>
              <a:rPr lang="de-DE" altLang="de-DE" dirty="0"/>
              <a:t>(im englischen „</a:t>
            </a:r>
            <a:r>
              <a:rPr lang="de-DE" dirty="0"/>
              <a:t>Early </a:t>
            </a:r>
            <a:r>
              <a:rPr lang="de-DE" dirty="0" err="1"/>
              <a:t>Warning</a:t>
            </a:r>
            <a:r>
              <a:rPr lang="de-DE" dirty="0"/>
              <a:t> Systems“, kurz EWS).</a:t>
            </a:r>
            <a:endParaRPr lang="de-DE" altLang="de-D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b="1" dirty="0"/>
          </a:p>
          <a:p>
            <a:pPr>
              <a:defRPr/>
            </a:pPr>
            <a:r>
              <a:rPr lang="de-DE" altLang="de-DE" b="1" dirty="0"/>
              <a:t>Wichtigste Eigenschaften und Ziele:</a:t>
            </a:r>
          </a:p>
          <a:p>
            <a:pPr lvl="1">
              <a:defRPr/>
            </a:pPr>
            <a:r>
              <a:rPr lang="de-DE" altLang="de-DE" dirty="0"/>
              <a:t>Aktuelle </a:t>
            </a:r>
            <a:r>
              <a:rPr lang="de-DE" altLang="de-DE" b="1" dirty="0"/>
              <a:t>Cyber-Sicherheitslage</a:t>
            </a:r>
            <a:r>
              <a:rPr lang="de-DE" altLang="de-DE" dirty="0"/>
              <a:t> aufzeigen.</a:t>
            </a:r>
          </a:p>
          <a:p>
            <a:pPr lvl="1">
              <a:defRPr/>
            </a:pPr>
            <a:r>
              <a:rPr lang="de-DE" altLang="de-DE" b="1" dirty="0"/>
              <a:t>Angriffspotentiale</a:t>
            </a:r>
            <a:r>
              <a:rPr lang="de-DE" altLang="de-DE" dirty="0"/>
              <a:t> und </a:t>
            </a:r>
            <a:r>
              <a:rPr lang="de-DE" altLang="de-DE" b="1" dirty="0"/>
              <a:t>reale Angriffe </a:t>
            </a:r>
            <a:r>
              <a:rPr lang="de-DE" altLang="de-DE" dirty="0"/>
              <a:t>(möglichst früh) erkennen.</a:t>
            </a:r>
          </a:p>
          <a:p>
            <a:pPr lvl="1">
              <a:defRPr/>
            </a:pPr>
            <a:r>
              <a:rPr lang="de-DE" altLang="de-DE" dirty="0"/>
              <a:t>Rechtzeitig </a:t>
            </a:r>
            <a:r>
              <a:rPr lang="de-DE" altLang="de-DE" b="1" dirty="0"/>
              <a:t>Warnhinweise</a:t>
            </a:r>
            <a:r>
              <a:rPr lang="de-DE" altLang="de-DE" dirty="0"/>
              <a:t> geben.</a:t>
            </a:r>
          </a:p>
          <a:p>
            <a:pPr lvl="1">
              <a:defRPr/>
            </a:pPr>
            <a:r>
              <a:rPr lang="de-DE" altLang="de-DE" b="1" dirty="0"/>
              <a:t>Minimierung</a:t>
            </a:r>
            <a:r>
              <a:rPr lang="de-DE" altLang="de-DE" dirty="0"/>
              <a:t> oder </a:t>
            </a:r>
            <a:r>
              <a:rPr lang="de-DE" altLang="de-DE" b="1" dirty="0"/>
              <a:t>Verhinderung</a:t>
            </a:r>
            <a:r>
              <a:rPr lang="de-DE" altLang="de-DE" dirty="0"/>
              <a:t> von Schäden.</a:t>
            </a:r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668E1E9F-6BDF-4F4A-B2C8-2B42146391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9F44294-2353-4967-9C99-FB7A3F901E7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E12A4-EB31-4842-984E-A276A3CD09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Einleitung (1/2)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E97E59F-1EF7-48E2-8508-A94B5A13A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966A3-8A72-4B0A-BBF5-7A788F5D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CE0B5E71-C17C-4980-834C-468203E7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002713" cy="4953000"/>
          </a:xfrm>
        </p:spPr>
        <p:txBody>
          <a:bodyPr/>
          <a:lstStyle/>
          <a:p>
            <a:r>
              <a:rPr lang="de-DE" altLang="de-DE" b="1" dirty="0"/>
              <a:t>Grundprinzip des Sensors:</a:t>
            </a:r>
            <a:endParaRPr lang="de-DE" altLang="de-DE" dirty="0"/>
          </a:p>
          <a:p>
            <a:pPr lvl="1"/>
            <a:r>
              <a:rPr lang="de-DE" altLang="de-DE" dirty="0"/>
              <a:t>P: 	= alle IP-Pakete und</a:t>
            </a:r>
            <a:br>
              <a:rPr lang="de-DE" altLang="de-DE" dirty="0"/>
            </a:br>
            <a:r>
              <a:rPr lang="de-DE" altLang="de-DE" dirty="0"/>
              <a:t>		   Ereignisse im IT-System </a:t>
            </a:r>
            <a:br>
              <a:rPr lang="de-DE" altLang="de-DE" dirty="0"/>
            </a:br>
            <a:r>
              <a:rPr lang="de-DE" altLang="de-DE" dirty="0"/>
              <a:t>		   (Betriebssystem, Anwendung, Daten, …)</a:t>
            </a:r>
          </a:p>
          <a:p>
            <a:pPr lvl="1"/>
            <a:r>
              <a:rPr lang="de-DE" altLang="de-DE" dirty="0"/>
              <a:t>D:	= Teilmenge der Netzwerkdefinition der Regeln für die 		                Protokollierung</a:t>
            </a:r>
          </a:p>
          <a:p>
            <a:pPr lvl="1"/>
            <a:r>
              <a:rPr lang="de-DE" altLang="de-DE" dirty="0"/>
              <a:t>SI (D):	= Auswahl der Nutzung und Anzahl der </a:t>
            </a:r>
            <a:r>
              <a:rPr lang="de-DE" altLang="de-DE" dirty="0" err="1"/>
              <a:t>Honeypot</a:t>
            </a:r>
            <a:r>
              <a:rPr lang="de-DE" altLang="de-DE" dirty="0"/>
              <a:t>-Systeme</a:t>
            </a:r>
          </a:p>
          <a:p>
            <a:pPr lvl="1"/>
            <a:r>
              <a:rPr lang="de-DE" altLang="de-DE" dirty="0"/>
              <a:t>Y:	= detaillierte Angriffsspuren (Netzwerk/Host)</a:t>
            </a:r>
          </a:p>
          <a:p>
            <a:pPr lvl="1"/>
            <a:r>
              <a:rPr lang="de-DE" altLang="de-DE" dirty="0"/>
              <a:t>Analyse von Sicherheitsinformationen im Sensor- und Analysesystem.</a:t>
            </a:r>
          </a:p>
        </p:txBody>
      </p:sp>
      <p:sp>
        <p:nvSpPr>
          <p:cNvPr id="66564" name="Foliennummernplatzhalter 3">
            <a:extLst>
              <a:ext uri="{FF2B5EF4-FFF2-40B4-BE49-F238E27FC236}">
                <a16:creationId xmlns:a16="http://schemas.microsoft.com/office/drawing/2014/main" id="{4D47109B-1C7E-42EB-AB9A-FCA7976ED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3176C7-3E82-4EC9-8FC9-0B25C20D2EE8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0ECD4-4E45-4D24-888D-866E810384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Honeypot-Sensor </a:t>
            </a:r>
            <a:r>
              <a:rPr lang="de-DE" altLang="de-DE" dirty="0">
                <a:sym typeface="Wingdings" panose="05000000000000000000" pitchFamily="2" charset="2"/>
              </a:rPr>
              <a:t>(2/4)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CA59153-2772-41D4-BF84-752B5E230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966A3-8A72-4B0A-BBF5-7A788F5D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CE0B5E71-C17C-4980-834C-468203E7F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Genereller Aspekt:</a:t>
            </a:r>
            <a:endParaRPr lang="de-DE" altLang="de-DE" dirty="0"/>
          </a:p>
          <a:p>
            <a:pPr lvl="1"/>
            <a:r>
              <a:rPr lang="de-DE" altLang="de-DE" dirty="0"/>
              <a:t>Alle Interaktionen mit Honeypots als „Fake-Services“ sind Angriffspotentiale, die der Angreifer auch auf einem echten IT-System durchgeführt hätte.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Ort der Messung:</a:t>
            </a:r>
            <a:endParaRPr lang="de-DE" altLang="de-DE" dirty="0"/>
          </a:p>
          <a:p>
            <a:pPr lvl="1"/>
            <a:r>
              <a:rPr lang="de-DE" altLang="de-DE" dirty="0"/>
              <a:t>Netzwerk, separater Sensor.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Sicherheitsinformation: </a:t>
            </a:r>
            <a:r>
              <a:rPr lang="de-DE" altLang="de-DE" dirty="0"/>
              <a:t>++ (mittel)</a:t>
            </a:r>
            <a:br>
              <a:rPr lang="de-DE" altLang="de-DE" dirty="0"/>
            </a:br>
            <a:r>
              <a:rPr lang="de-DE" altLang="de-DE" dirty="0"/>
              <a:t>Angriffspotential gut erkennbar.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66564" name="Foliennummernplatzhalter 3">
            <a:extLst>
              <a:ext uri="{FF2B5EF4-FFF2-40B4-BE49-F238E27FC236}">
                <a16:creationId xmlns:a16="http://schemas.microsoft.com/office/drawing/2014/main" id="{4D47109B-1C7E-42EB-AB9A-FCA7976ED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3176C7-3E82-4EC9-8FC9-0B25C20D2EE8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0ECD4-4E45-4D24-888D-866E810384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Honeypot-Sensor </a:t>
            </a:r>
            <a:r>
              <a:rPr lang="de-DE" altLang="de-DE" dirty="0">
                <a:sym typeface="Wingdings" panose="05000000000000000000" pitchFamily="2" charset="2"/>
              </a:rPr>
              <a:t>(3/4)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CA59153-2772-41D4-BF84-752B5E230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6138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3EACE-1CF4-447D-B112-F6EEAD0B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965E4DA0-6D00-4CA5-9D7D-6E8D2A6EE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Vorteile:</a:t>
            </a:r>
            <a:endParaRPr lang="de-DE" altLang="de-DE" dirty="0"/>
          </a:p>
          <a:p>
            <a:pPr lvl="1"/>
            <a:r>
              <a:rPr lang="de-DE" altLang="de-DE" dirty="0"/>
              <a:t>Qualitative Sicherheitsinformationen.</a:t>
            </a:r>
          </a:p>
          <a:p>
            <a:pPr lvl="1"/>
            <a:r>
              <a:rPr lang="de-DE" altLang="de-DE" dirty="0"/>
              <a:t>Angriffsmuster werden identifiziert und können genutzt werden, um sich besser zu schützen.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Nachteile:</a:t>
            </a:r>
            <a:endParaRPr lang="de-DE" altLang="de-DE" dirty="0"/>
          </a:p>
          <a:p>
            <a:pPr lvl="1"/>
            <a:r>
              <a:rPr lang="de-DE" altLang="de-DE" dirty="0"/>
              <a:t>Wartungsintensiv</a:t>
            </a:r>
          </a:p>
          <a:p>
            <a:pPr lvl="1"/>
            <a:r>
              <a:rPr lang="de-DE" altLang="de-DE" dirty="0"/>
              <a:t>Angreifer sind in der Lage, Honeypots zu erkennen.</a:t>
            </a:r>
          </a:p>
          <a:p>
            <a:endParaRPr lang="de-DE" altLang="de-DE" dirty="0"/>
          </a:p>
        </p:txBody>
      </p:sp>
      <p:sp>
        <p:nvSpPr>
          <p:cNvPr id="67588" name="Foliennummernplatzhalter 3">
            <a:extLst>
              <a:ext uri="{FF2B5EF4-FFF2-40B4-BE49-F238E27FC236}">
                <a16:creationId xmlns:a16="http://schemas.microsoft.com/office/drawing/2014/main" id="{3483FBBB-4A59-4048-B629-88EBB633B8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E347AC-2E4D-408C-936F-6E340968FB3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62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9CBD3-E77D-4A9F-9C55-9EAFFD980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Honeypot-Sensor </a:t>
            </a:r>
            <a:r>
              <a:rPr lang="de-DE" altLang="de-DE" dirty="0">
                <a:sym typeface="Wingdings" panose="05000000000000000000" pitchFamily="2" charset="2"/>
              </a:rPr>
              <a:t>(4/4)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7500697-7871-4FB7-9509-CA3466801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7F5FD-269C-486A-BECE-94FC1F15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68611" name="Foliennummernplatzhalter 3">
            <a:extLst>
              <a:ext uri="{FF2B5EF4-FFF2-40B4-BE49-F238E27FC236}">
                <a16:creationId xmlns:a16="http://schemas.microsoft.com/office/drawing/2014/main" id="{FBBBA669-83CA-4ABC-94F2-74B439FF2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1EECC9E-FC21-4280-A933-5316041A475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63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BD3A5-DB0F-405A-8E9A-18D9FF4287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Logdaten-Sensor </a:t>
            </a:r>
            <a:r>
              <a:rPr lang="de-DE" altLang="de-DE" dirty="0">
                <a:sym typeface="Wingdings" panose="05000000000000000000" pitchFamily="2" charset="2"/>
              </a:rPr>
              <a:t>(1/5)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25B7B7C-95D5-4FB8-9E48-2AC6782C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8613" name="Grafik 3">
            <a:extLst>
              <a:ext uri="{FF2B5EF4-FFF2-40B4-BE49-F238E27FC236}">
                <a16:creationId xmlns:a16="http://schemas.microsoft.com/office/drawing/2014/main" id="{F7AC5D39-9EE8-46E7-BB9D-93A65387F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700213"/>
            <a:ext cx="69119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F1302-45BD-4CCC-81F2-2201B58C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69635" name="Foliennummernplatzhalter 3">
            <a:extLst>
              <a:ext uri="{FF2B5EF4-FFF2-40B4-BE49-F238E27FC236}">
                <a16:creationId xmlns:a16="http://schemas.microsoft.com/office/drawing/2014/main" id="{3469756A-348F-407F-A0CF-287E52360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3B496B-24C7-4867-BB69-7DADCAE55FAE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64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3942E-E595-4466-A18C-CAC920B10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Logdaten-Sensor </a:t>
            </a:r>
            <a:r>
              <a:rPr lang="de-DE" altLang="de-DE" dirty="0">
                <a:sym typeface="Wingdings" panose="05000000000000000000" pitchFamily="2" charset="2"/>
              </a:rPr>
              <a:t>(2/5)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590B4ED-10B2-4322-BECC-E0F7C1694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9637" name="Grafik 2">
            <a:extLst>
              <a:ext uri="{FF2B5EF4-FFF2-40B4-BE49-F238E27FC236}">
                <a16:creationId xmlns:a16="http://schemas.microsoft.com/office/drawing/2014/main" id="{EF3D0F28-199E-4459-A330-235F9ED24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584325"/>
            <a:ext cx="4241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995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E4AC7-00F4-474D-BCFE-90F02426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63C80210-89EE-492E-99EF-473224BC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Grundprinzip des Sensors:</a:t>
            </a:r>
            <a:endParaRPr lang="de-DE" altLang="de-DE" dirty="0"/>
          </a:p>
          <a:p>
            <a:pPr lvl="1"/>
            <a:r>
              <a:rPr lang="de-DE" altLang="de-DE" dirty="0"/>
              <a:t>P:	= Aktivitäten in den IT-Systemen</a:t>
            </a:r>
          </a:p>
          <a:p>
            <a:pPr lvl="1"/>
            <a:r>
              <a:rPr lang="de-DE" altLang="de-DE" dirty="0"/>
              <a:t>D:	= Ereignisse </a:t>
            </a:r>
          </a:p>
          <a:p>
            <a:pPr lvl="1"/>
            <a:r>
              <a:rPr lang="de-DE" altLang="de-DE" dirty="0"/>
              <a:t>SI (D):	= Hängt von der Definition des Regelwerks ab</a:t>
            </a:r>
            <a:br>
              <a:rPr lang="de-DE" altLang="de-DE" dirty="0"/>
            </a:br>
            <a:r>
              <a:rPr lang="de-DE" altLang="de-DE" dirty="0"/>
              <a:t>		   (signatur- und anomaliebasierte Analyse) </a:t>
            </a:r>
          </a:p>
          <a:p>
            <a:pPr lvl="1"/>
            <a:r>
              <a:rPr lang="de-DE" altLang="de-DE" dirty="0"/>
              <a:t>Y:	= Logdatei (Logeinträge)</a:t>
            </a:r>
          </a:p>
          <a:p>
            <a:pPr lvl="1"/>
            <a:r>
              <a:rPr lang="de-DE" altLang="de-DE" dirty="0"/>
              <a:t>Analyse von Sicherheitsinformationen im Sensor- und Analysesystem.</a:t>
            </a:r>
            <a:endParaRPr lang="de-DE" altLang="de-DE" b="1" dirty="0"/>
          </a:p>
        </p:txBody>
      </p:sp>
      <p:sp>
        <p:nvSpPr>
          <p:cNvPr id="70660" name="Foliennummernplatzhalter 3">
            <a:extLst>
              <a:ext uri="{FF2B5EF4-FFF2-40B4-BE49-F238E27FC236}">
                <a16:creationId xmlns:a16="http://schemas.microsoft.com/office/drawing/2014/main" id="{D0F4DA9A-C64E-42BE-A375-AB958AD2C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6B4688-FE76-41C5-98CE-B2F58F0E7F2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65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651D5-3EE8-4C20-B8B8-7278F668C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Logdaten-Sensor </a:t>
            </a:r>
            <a:r>
              <a:rPr lang="de-DE" altLang="de-DE" dirty="0">
                <a:sym typeface="Wingdings" panose="05000000000000000000" pitchFamily="2" charset="2"/>
              </a:rPr>
              <a:t>(3/5)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6D0344A-C5F9-488E-B67D-7FD94991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E4AC7-00F4-474D-BCFE-90F02426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63C80210-89EE-492E-99EF-473224BC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Genereller Aspekt:</a:t>
            </a:r>
          </a:p>
          <a:p>
            <a:pPr lvl="1"/>
            <a:r>
              <a:rPr lang="de-DE" altLang="de-DE" dirty="0"/>
              <a:t>Erzeugt einen Nachweis und hilft dabei, Aktivitäten (Angriffe) zu identifizieren und zu verstehen.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Ort der Messung:</a:t>
            </a:r>
          </a:p>
          <a:p>
            <a:pPr lvl="1"/>
            <a:r>
              <a:rPr lang="de-DE" altLang="de-DE" dirty="0"/>
              <a:t>Netzwerk, Netzwerkkomponenten (Firewall, ...)</a:t>
            </a:r>
          </a:p>
          <a:p>
            <a:pPr lvl="1"/>
            <a:r>
              <a:rPr lang="de-DE" altLang="de-DE" dirty="0"/>
              <a:t>IT-System (Betriebssystem, Anwendungen und Daten)</a:t>
            </a:r>
          </a:p>
          <a:p>
            <a:endParaRPr lang="de-DE" altLang="de-DE" dirty="0"/>
          </a:p>
          <a:p>
            <a:r>
              <a:rPr lang="de-DE" altLang="de-DE" b="1" dirty="0"/>
              <a:t>Sicherheitsinformation:</a:t>
            </a:r>
            <a:r>
              <a:rPr lang="de-DE" altLang="de-DE" dirty="0"/>
              <a:t> +++ (hoch)</a:t>
            </a:r>
            <a:br>
              <a:rPr lang="de-DE" altLang="de-DE" dirty="0"/>
            </a:br>
            <a:r>
              <a:rPr lang="de-DE" altLang="de-DE" dirty="0"/>
              <a:t>Logdaten können sehr viele SI enthalten.</a:t>
            </a:r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70660" name="Foliennummernplatzhalter 3">
            <a:extLst>
              <a:ext uri="{FF2B5EF4-FFF2-40B4-BE49-F238E27FC236}">
                <a16:creationId xmlns:a16="http://schemas.microsoft.com/office/drawing/2014/main" id="{D0F4DA9A-C64E-42BE-A375-AB958AD2C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6B4688-FE76-41C5-98CE-B2F58F0E7F2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66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651D5-3EE8-4C20-B8B8-7278F668C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Logdaten-Sensor </a:t>
            </a:r>
            <a:r>
              <a:rPr lang="de-DE" altLang="de-DE" dirty="0">
                <a:sym typeface="Wingdings" panose="05000000000000000000" pitchFamily="2" charset="2"/>
              </a:rPr>
              <a:t>(4/5)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6D0344A-C5F9-488E-B67D-7FD94991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5161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D629D-7033-41B2-85EA-9F1808C4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2180F31E-0373-4A58-B244-AE6CF76AA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Vorteile:</a:t>
            </a:r>
            <a:endParaRPr lang="de-DE" altLang="de-DE" dirty="0"/>
          </a:p>
          <a:p>
            <a:pPr lvl="1"/>
            <a:r>
              <a:rPr lang="de-DE" altLang="de-DE" dirty="0"/>
              <a:t>Detaillierte Sicherheitsinformationen.</a:t>
            </a:r>
          </a:p>
          <a:p>
            <a:pPr lvl="1"/>
            <a:r>
              <a:rPr lang="de-DE" altLang="de-DE" dirty="0"/>
              <a:t>Angriffspfad kann analysiert werden.</a:t>
            </a:r>
          </a:p>
          <a:p>
            <a:pPr lvl="1"/>
            <a:r>
              <a:rPr lang="de-DE" altLang="de-DE" dirty="0"/>
              <a:t>Erfolgreiche Angriffe können gespeichert und weiter analysiert werden.</a:t>
            </a:r>
          </a:p>
          <a:p>
            <a:pPr lvl="1"/>
            <a:r>
              <a:rPr lang="de-DE" altLang="de-DE" dirty="0"/>
              <a:t>Die Logdaten können auch zur Beweissicherung genutzt werden.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b="1" dirty="0"/>
              <a:t>Nachteile:</a:t>
            </a:r>
          </a:p>
          <a:p>
            <a:pPr lvl="1"/>
            <a:r>
              <a:rPr lang="de-DE" altLang="de-DE" dirty="0"/>
              <a:t>schwierige Definition der Ereignisse und ein optimaler Regelsatz</a:t>
            </a:r>
          </a:p>
          <a:p>
            <a:pPr lvl="1"/>
            <a:r>
              <a:rPr lang="de-DE" altLang="de-DE" dirty="0"/>
              <a:t>Problem: in der Praxis sind nur ca. 5% der Log-Einträge wichtig (sicherheitsrelevant)</a:t>
            </a:r>
          </a:p>
          <a:p>
            <a:pPr lvl="1"/>
            <a:r>
              <a:rPr lang="de-DE" altLang="de-DE" dirty="0"/>
              <a:t>Protokollierung := Erfolgreiche Angriffe sind bereits umgesetzt.</a:t>
            </a:r>
          </a:p>
        </p:txBody>
      </p:sp>
      <p:sp>
        <p:nvSpPr>
          <p:cNvPr id="71684" name="Foliennummernplatzhalter 3">
            <a:extLst>
              <a:ext uri="{FF2B5EF4-FFF2-40B4-BE49-F238E27FC236}">
                <a16:creationId xmlns:a16="http://schemas.microsoft.com/office/drawing/2014/main" id="{7284ADFF-F3E4-4E32-B3EF-643AF481A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E357C68-57A6-40FD-B92C-A4C2ABF8A59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5D6EE-3E7B-41F6-80C2-18283CE42F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Logdaten-Sensor </a:t>
            </a:r>
            <a:r>
              <a:rPr lang="de-DE" altLang="de-DE" dirty="0">
                <a:sym typeface="Wingdings" panose="05000000000000000000" pitchFamily="2" charset="2"/>
              </a:rPr>
              <a:t>(5/5)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4263B3D-7553-4EEA-8A29-5B581195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>
            <a:extLst>
              <a:ext uri="{FF2B5EF4-FFF2-40B4-BE49-F238E27FC236}">
                <a16:creationId xmlns:a16="http://schemas.microsoft.com/office/drawing/2014/main" id="{E7893E23-3A09-4E2E-AA08-F33E9AC54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32713" cy="838200"/>
          </a:xfrm>
        </p:spPr>
        <p:txBody>
          <a:bodyPr/>
          <a:lstStyle/>
          <a:p>
            <a:r>
              <a:rPr lang="en-US" altLang="en-US" sz="2800" dirty="0">
                <a:effectLst/>
              </a:rPr>
              <a:t>Network sensor</a:t>
            </a:r>
            <a:br>
              <a:rPr lang="en-US" altLang="en-US" sz="2800" dirty="0">
                <a:effectLst/>
              </a:rPr>
            </a:br>
            <a:r>
              <a:rPr lang="en-US" altLang="en-US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effectLst/>
                <a:sym typeface="Wingdings" panose="05000000000000000000" pitchFamily="2" charset="2"/>
              </a:rPr>
              <a:t>Interpretation or clearly identify (1/2)</a:t>
            </a:r>
          </a:p>
        </p:txBody>
      </p:sp>
      <p:sp>
        <p:nvSpPr>
          <p:cNvPr id="138243" name="Foliennummernplatzhalter 3">
            <a:extLst>
              <a:ext uri="{FF2B5EF4-FFF2-40B4-BE49-F238E27FC236}">
                <a16:creationId xmlns:a16="http://schemas.microsoft.com/office/drawing/2014/main" id="{67A88DA1-7FD1-45FF-A7AB-0F9E3998C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200" dirty="0">
              <a:latin typeface="Tahoma" panose="020B0604030504040204" pitchFamily="34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0E3E596E-1E1C-4181-8598-0ED1357D8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1A3CFF4B-B89A-4EE7-A1B0-B18CD2057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214438"/>
            <a:ext cx="91186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b="1" kern="0" dirty="0">
                <a:solidFill>
                  <a:schemeClr val="tx1"/>
                </a:solidFill>
                <a:latin typeface="Arial" charset="0"/>
              </a:rPr>
              <a:t>Network sensor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Interpretation of attack pattern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Could be a successful attack but we do not know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en-US" kern="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en-US" kern="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en-US" kern="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en-US" kern="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en-US" kern="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en-US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8246" name="Grafik 1">
            <a:extLst>
              <a:ext uri="{FF2B5EF4-FFF2-40B4-BE49-F238E27FC236}">
                <a16:creationId xmlns:a16="http://schemas.microsoft.com/office/drawing/2014/main" id="{614F1B80-7D48-452A-87A1-E4F01BA23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209800"/>
            <a:ext cx="799147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921BC22-9FDD-4ED8-B981-3B8EF60DB652}"/>
              </a:ext>
            </a:extLst>
          </p:cNvPr>
          <p:cNvGrpSpPr>
            <a:grpSpLocks/>
          </p:cNvGrpSpPr>
          <p:nvPr/>
        </p:nvGrpSpPr>
        <p:grpSpPr bwMode="auto">
          <a:xfrm>
            <a:off x="5849938" y="3368675"/>
            <a:ext cx="2979737" cy="2605088"/>
            <a:chOff x="6786355" y="3369186"/>
            <a:chExt cx="2978829" cy="2604483"/>
          </a:xfrm>
        </p:grpSpPr>
        <p:sp>
          <p:nvSpPr>
            <p:cNvPr id="138248" name="Textfeld 10">
              <a:extLst>
                <a:ext uri="{FF2B5EF4-FFF2-40B4-BE49-F238E27FC236}">
                  <a16:creationId xmlns:a16="http://schemas.microsoft.com/office/drawing/2014/main" id="{DC7C2A91-C148-4861-BFFA-10E102E40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6355" y="3369186"/>
              <a:ext cx="2978829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</a:rPr>
                <a:t>    Successful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</a:rPr>
                <a:t>    Brute Force Attack ?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b="1">
                <a:solidFill>
                  <a:srgbClr val="C00000"/>
                </a:solidFill>
              </a:endParaRPr>
            </a:p>
          </p:txBody>
        </p:sp>
        <p:cxnSp>
          <p:nvCxnSpPr>
            <p:cNvPr id="138249" name="Gerade Verbindung mit Pfeil 15">
              <a:extLst>
                <a:ext uri="{FF2B5EF4-FFF2-40B4-BE49-F238E27FC236}">
                  <a16:creationId xmlns:a16="http://schemas.microsoft.com/office/drawing/2014/main" id="{59665889-CBE0-461F-A690-F5B8C1A3DD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13241" y="4245477"/>
              <a:ext cx="1152128" cy="1728192"/>
            </a:xfrm>
            <a:prstGeom prst="straightConnector1">
              <a:avLst/>
            </a:prstGeom>
            <a:noFill/>
            <a:ln w="34925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250" name="Ellipse 16">
              <a:extLst>
                <a:ext uri="{FF2B5EF4-FFF2-40B4-BE49-F238E27FC236}">
                  <a16:creationId xmlns:a16="http://schemas.microsoft.com/office/drawing/2014/main" id="{FED95472-CBF8-4ECD-9085-9D2CDC2AA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361" y="4149080"/>
              <a:ext cx="144016" cy="14401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>
            <a:extLst>
              <a:ext uri="{FF2B5EF4-FFF2-40B4-BE49-F238E27FC236}">
                <a16:creationId xmlns:a16="http://schemas.microsoft.com/office/drawing/2014/main" id="{9A2EDDC9-44BF-4302-88C7-80B4E1F9A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32713" cy="838200"/>
          </a:xfrm>
        </p:spPr>
        <p:txBody>
          <a:bodyPr/>
          <a:lstStyle/>
          <a:p>
            <a:r>
              <a:rPr lang="en-US" sz="2800" dirty="0">
                <a:effectLst/>
              </a:rPr>
              <a:t>Network sensor</a:t>
            </a:r>
            <a:br>
              <a:rPr lang="de-DE" altLang="en-US" sz="2800" dirty="0">
                <a:effectLst/>
              </a:rPr>
            </a:br>
            <a:r>
              <a:rPr lang="en-US" altLang="en-US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effectLst/>
                <a:sym typeface="Wingdings" panose="05000000000000000000" pitchFamily="2" charset="2"/>
              </a:rPr>
              <a:t>Interpretation or clearly identify (2/2)</a:t>
            </a: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589925E6-BBD0-4310-832D-7B051E71D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214438"/>
            <a:ext cx="9118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b="1" kern="0" dirty="0" err="1">
                <a:solidFill>
                  <a:schemeClr val="tx1"/>
                </a:solidFill>
                <a:latin typeface="+mn-lt"/>
              </a:rPr>
              <a:t>LogData</a:t>
            </a:r>
            <a:r>
              <a:rPr lang="en-US" b="1" kern="0" dirty="0">
                <a:solidFill>
                  <a:schemeClr val="tx1"/>
                </a:solidFill>
                <a:latin typeface="+mn-lt"/>
              </a:rPr>
              <a:t> sensor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Clear identification of events (Events identify a successful attack)</a:t>
            </a:r>
          </a:p>
        </p:txBody>
      </p:sp>
      <p:sp>
        <p:nvSpPr>
          <p:cNvPr id="140292" name="Textfeld 1">
            <a:extLst>
              <a:ext uri="{FF2B5EF4-FFF2-40B4-BE49-F238E27FC236}">
                <a16:creationId xmlns:a16="http://schemas.microsoft.com/office/drawing/2014/main" id="{0BC5A02E-F1FB-4928-84F6-098D49A89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1844675"/>
            <a:ext cx="10396538" cy="5048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…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04:02:49 prometheus sshd[30395]: </a:t>
            </a:r>
            <a:r>
              <a:rPr lang="de-DE" altLang="en-US" sz="1600" b="1"/>
              <a:t>Failed password </a:t>
            </a:r>
            <a:r>
              <a:rPr lang="de-DE" altLang="en-US" sz="1600"/>
              <a:t>for root from 140.114.78.131 port 56003 ssh2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04:02:49 prometheus sshd[30396]: Received disconnect from 140.114.78.131: 11: Bye Bye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04:02:52 prometheus unix_chkpwd[30400]: password check failed for user (root)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04:02:52 prometheus sshd[30398]: pam_unix(sshd:auth): authentication failure;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04:02:54 prometheus sshd[30398]: </a:t>
            </a:r>
            <a:r>
              <a:rPr lang="de-DE" altLang="en-US" sz="1600" b="1"/>
              <a:t>Failed password </a:t>
            </a:r>
            <a:r>
              <a:rPr lang="de-DE" altLang="en-US" sz="1600"/>
              <a:t>for root from 140.114.78.131 port 57683 ssh2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04:02:54 prometheus sshd[30399]: Received disconnect from 140.114.78.131: 11: Bye Bye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04:02:56 prometheus unix_chkpwd[30403]: password check failed for user (root)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04:02:56 prometheus sshd[30401]: pam_unix(sshd:auth): authentication failure;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04:02:58 prometheus sshd[30401]: </a:t>
            </a:r>
            <a:r>
              <a:rPr lang="de-DE" altLang="en-US" sz="1600" b="1"/>
              <a:t>Failed password </a:t>
            </a:r>
            <a:r>
              <a:rPr lang="de-DE" altLang="en-US" sz="1600"/>
              <a:t>for root from 140.114.78.131 port 59293 ssh2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04:02:59 prometheus sshd[30402]: Received disconnect from 140.114.78.131: 11: Bye Bye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04:03:01 prometheus unix_chkpwd[30406]: password check failed for user (root)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04:03:01 prometheus sshd[30404]: pam_unix(sshd:auth): authentication failure;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04:03:03 prometheus sshd[30404]: </a:t>
            </a:r>
            <a:r>
              <a:rPr lang="de-DE" altLang="en-US" sz="1600" b="1"/>
              <a:t>Failed password </a:t>
            </a:r>
            <a:r>
              <a:rPr lang="de-DE" altLang="en-US" sz="1600"/>
              <a:t>for root from 140.114.78.131 port 32877 ssh2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04:03:03 prometheus sshd[30405]: Received disconnect from 140.114.78.131: 11: Bye Bye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…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11:42:55 prometheus sshd[683]: </a:t>
            </a:r>
            <a:r>
              <a:rPr lang="de-DE" altLang="en-US" sz="1800" b="1">
                <a:solidFill>
                  <a:srgbClr val="C00000"/>
                </a:solidFill>
              </a:rPr>
              <a:t>Accepted password </a:t>
            </a:r>
            <a:r>
              <a:rPr lang="de-DE" altLang="en-US" sz="1600"/>
              <a:t>for root from 140.114.78.131 port 56418 ssh2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/>
              <a:t>Sep 23 11:42:55 prometheus sshd[683]: pam_unix(sshd:session): session opened for user root by (uid=0)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60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800">
              <a:solidFill>
                <a:schemeClr val="accent2"/>
              </a:solidFill>
            </a:endParaRPr>
          </a:p>
        </p:txBody>
      </p:sp>
      <p:sp>
        <p:nvSpPr>
          <p:cNvPr id="140293" name="Foliennummernplatzhalter 3">
            <a:extLst>
              <a:ext uri="{FF2B5EF4-FFF2-40B4-BE49-F238E27FC236}">
                <a16:creationId xmlns:a16="http://schemas.microsoft.com/office/drawing/2014/main" id="{9C34CC99-2853-4842-949D-1919BDC6E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200" dirty="0">
              <a:latin typeface="Tahoma" panose="020B0604030504040204" pitchFamily="34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949BDA90-798E-4530-B5AD-8A3608FE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5DF7837-499A-4B58-BE84-66D90CCEC816}"/>
              </a:ext>
            </a:extLst>
          </p:cNvPr>
          <p:cNvGrpSpPr>
            <a:grpSpLocks/>
          </p:cNvGrpSpPr>
          <p:nvPr/>
        </p:nvGrpSpPr>
        <p:grpSpPr bwMode="auto">
          <a:xfrm>
            <a:off x="4376738" y="2349500"/>
            <a:ext cx="5353050" cy="3455988"/>
            <a:chOff x="4376936" y="2348880"/>
            <a:chExt cx="5352181" cy="3456384"/>
          </a:xfrm>
        </p:grpSpPr>
        <p:sp>
          <p:nvSpPr>
            <p:cNvPr id="140296" name="Textfeld 2">
              <a:extLst>
                <a:ext uri="{FF2B5EF4-FFF2-40B4-BE49-F238E27FC236}">
                  <a16:creationId xmlns:a16="http://schemas.microsoft.com/office/drawing/2014/main" id="{00039D8F-EE82-4D41-99A6-7C9D36CE9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2423" y="3369186"/>
              <a:ext cx="2906694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</a:rPr>
                <a:t>    Successful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</a:rPr>
                <a:t>    Brute Force Attack !</a:t>
              </a:r>
            </a:p>
          </p:txBody>
        </p:sp>
        <p:cxnSp>
          <p:nvCxnSpPr>
            <p:cNvPr id="140297" name="Gerade Verbindung mit Pfeil 4">
              <a:extLst>
                <a:ext uri="{FF2B5EF4-FFF2-40B4-BE49-F238E27FC236}">
                  <a16:creationId xmlns:a16="http://schemas.microsoft.com/office/drawing/2014/main" id="{4B26E5B5-D501-4461-98B6-19A4913F08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376936" y="2348880"/>
              <a:ext cx="2664296" cy="137425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298" name="Gerade Verbindung mit Pfeil 13">
              <a:extLst>
                <a:ext uri="{FF2B5EF4-FFF2-40B4-BE49-F238E27FC236}">
                  <a16:creationId xmlns:a16="http://schemas.microsoft.com/office/drawing/2014/main" id="{A72E3D78-871A-43F2-8755-97FA1EED94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376936" y="3369187"/>
              <a:ext cx="2664297" cy="353942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299" name="Gerade Verbindung mit Pfeil 15">
              <a:extLst>
                <a:ext uri="{FF2B5EF4-FFF2-40B4-BE49-F238E27FC236}">
                  <a16:creationId xmlns:a16="http://schemas.microsoft.com/office/drawing/2014/main" id="{35FB2B98-0484-4B9D-BCCB-00A3E7E69B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376936" y="3723129"/>
              <a:ext cx="2664297" cy="392995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0" name="Gerade Verbindung mit Pfeil 17">
              <a:extLst>
                <a:ext uri="{FF2B5EF4-FFF2-40B4-BE49-F238E27FC236}">
                  <a16:creationId xmlns:a16="http://schemas.microsoft.com/office/drawing/2014/main" id="{AEF17EAC-2FAA-4FF0-8BC2-E32E7FF3F6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376936" y="3723129"/>
              <a:ext cx="2664296" cy="1362055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1" name="Gerade Verbindung mit Pfeil 19">
              <a:extLst>
                <a:ext uri="{FF2B5EF4-FFF2-40B4-BE49-F238E27FC236}">
                  <a16:creationId xmlns:a16="http://schemas.microsoft.com/office/drawing/2014/main" id="{80A7B6E9-E343-4027-B9EE-6AE5666E46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92960" y="3723129"/>
              <a:ext cx="2448273" cy="2082135"/>
            </a:xfrm>
            <a:prstGeom prst="straightConnector1">
              <a:avLst/>
            </a:prstGeom>
            <a:noFill/>
            <a:ln w="34925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302" name="Ellipse 22">
              <a:extLst>
                <a:ext uri="{FF2B5EF4-FFF2-40B4-BE49-F238E27FC236}">
                  <a16:creationId xmlns:a16="http://schemas.microsoft.com/office/drawing/2014/main" id="{D064117F-0991-4739-ADD4-181E17551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224" y="3645024"/>
              <a:ext cx="144016" cy="14401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4A0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0E28C-3DF4-4F6A-9AFC-5BBC644A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Angriffspotentiale</a:t>
            </a:r>
            <a:endParaRPr lang="de-DE" dirty="0"/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5A3B9F97-BFF5-4F1E-8509-4FA3ECDB5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Ein Angriff ist ein Versuch,</a:t>
            </a:r>
          </a:p>
          <a:p>
            <a:pPr lvl="1"/>
            <a:r>
              <a:rPr lang="de-DE" altLang="de-DE" dirty="0"/>
              <a:t>einen Wert zu stehlen,</a:t>
            </a:r>
          </a:p>
          <a:p>
            <a:pPr lvl="1"/>
            <a:r>
              <a:rPr lang="de-DE" altLang="de-DE" dirty="0"/>
              <a:t>zu verändern, zu manipulieren</a:t>
            </a:r>
          </a:p>
          <a:p>
            <a:pPr lvl="1"/>
            <a:r>
              <a:rPr lang="de-DE" altLang="de-DE" dirty="0"/>
              <a:t>zu löschen oder</a:t>
            </a:r>
          </a:p>
          <a:p>
            <a:pPr lvl="1"/>
            <a:r>
              <a:rPr lang="de-DE" altLang="de-DE" dirty="0"/>
              <a:t>sich unbefugten Zugriff auf ein IT-System und deren Ressourcen zu verschaffen.</a:t>
            </a:r>
          </a:p>
          <a:p>
            <a:endParaRPr lang="de-DE" altLang="de-DE" dirty="0"/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AEEE54EB-CB8B-40BB-B369-F022A7BEE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16417A8-6DF2-4029-AE37-B2D266491375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2B340-A51E-4010-AF3E-38C9363ED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Einleitung (2/2)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8EC773-0E21-4C6C-BF17-34E193A69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573463"/>
            <a:ext cx="50688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41E56F76-DBEE-4B84-ACDC-9B40B5D51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0256F38-4143-4920-BAF5-7B065C722D54}"/>
              </a:ext>
            </a:extLst>
          </p:cNvPr>
          <p:cNvSpPr txBox="1">
            <a:spLocks/>
          </p:cNvSpPr>
          <p:nvPr/>
        </p:nvSpPr>
        <p:spPr bwMode="auto">
          <a:xfrm>
            <a:off x="534988" y="4868863"/>
            <a:ext cx="8382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kern="0" dirty="0"/>
              <a:t>Mögliche Kriterien für die Unterscheidung von Angriffen:</a:t>
            </a:r>
          </a:p>
          <a:p>
            <a:pPr lvl="1">
              <a:defRPr/>
            </a:pPr>
            <a:r>
              <a:rPr lang="de-DE" kern="0" dirty="0"/>
              <a:t>Anzahl Angreifer</a:t>
            </a:r>
          </a:p>
          <a:p>
            <a:pPr lvl="1">
              <a:defRPr/>
            </a:pPr>
            <a:r>
              <a:rPr lang="de-DE" kern="0" dirty="0"/>
              <a:t>Anzahl Opfer</a:t>
            </a:r>
          </a:p>
          <a:p>
            <a:pPr lvl="1">
              <a:defRPr/>
            </a:pPr>
            <a:r>
              <a:rPr lang="de-DE" kern="0" dirty="0"/>
              <a:t>Kommunikationsstruktur</a:t>
            </a:r>
          </a:p>
          <a:p>
            <a:pPr>
              <a:defRPr/>
            </a:pPr>
            <a:endParaRPr lang="de-DE" alt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04A49-AA82-41DF-9AAB-7F14BD7A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72707" name="Foliennummernplatzhalter 3">
            <a:extLst>
              <a:ext uri="{FF2B5EF4-FFF2-40B4-BE49-F238E27FC236}">
                <a16:creationId xmlns:a16="http://schemas.microsoft.com/office/drawing/2014/main" id="{3CAF8B1C-8B5A-4230-9046-5A9FC4B49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806BBF-C67C-4E90-8E33-ECAF1A52A38A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70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C9BD8-A1C0-4C97-9004-C7BB809A9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Verfügbarkeitssensor </a:t>
            </a:r>
            <a:r>
              <a:rPr lang="de-DE" altLang="de-DE" dirty="0">
                <a:sym typeface="Wingdings" panose="05000000000000000000" pitchFamily="2" charset="2"/>
              </a:rPr>
              <a:t>(1/4)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9866501-8D60-4437-A135-2E786D20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2709" name="Grafik 3">
            <a:extLst>
              <a:ext uri="{FF2B5EF4-FFF2-40B4-BE49-F238E27FC236}">
                <a16:creationId xmlns:a16="http://schemas.microsoft.com/office/drawing/2014/main" id="{0FE17228-8771-44A2-8EA0-B4C783D6B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700213"/>
            <a:ext cx="520065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12BE8-487F-4DB0-96FE-81CCC094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DE2B04B7-5247-41A3-A680-454B60C7E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Grundprinzip des Sensors:</a:t>
            </a:r>
            <a:endParaRPr lang="de-DE" altLang="de-DE" dirty="0"/>
          </a:p>
          <a:p>
            <a:pPr lvl="1"/>
            <a:r>
              <a:rPr lang="en-US" altLang="de-DE" dirty="0"/>
              <a:t>P:	= </a:t>
            </a:r>
            <a:r>
              <a:rPr lang="en-US" altLang="de-DE" dirty="0" err="1"/>
              <a:t>Verfügbarkeitsinformationen</a:t>
            </a:r>
            <a:endParaRPr lang="de-DE" altLang="de-DE" dirty="0"/>
          </a:p>
          <a:p>
            <a:pPr lvl="1"/>
            <a:r>
              <a:rPr lang="en-US" altLang="de-DE" dirty="0"/>
              <a:t>D:	= Quality of Service (QoS)- und </a:t>
            </a:r>
            <a:br>
              <a:rPr lang="en-US" altLang="de-DE" dirty="0"/>
            </a:br>
            <a:r>
              <a:rPr lang="en-US" altLang="de-DE" dirty="0"/>
              <a:t>		   Quality of Experience (</a:t>
            </a:r>
            <a:r>
              <a:rPr lang="en-US" altLang="de-DE" dirty="0" err="1"/>
              <a:t>QoE</a:t>
            </a:r>
            <a:r>
              <a:rPr lang="en-US" altLang="de-DE" dirty="0"/>
              <a:t>)-Parameter</a:t>
            </a:r>
            <a:endParaRPr lang="de-DE" altLang="de-DE" dirty="0"/>
          </a:p>
          <a:p>
            <a:pPr lvl="1"/>
            <a:r>
              <a:rPr lang="de-DE" altLang="de-DE" dirty="0"/>
              <a:t>SI (D):	= Auswahl der gemessenen Parameter</a:t>
            </a:r>
          </a:p>
          <a:p>
            <a:pPr lvl="1"/>
            <a:r>
              <a:rPr lang="de-DE" altLang="de-DE" dirty="0"/>
              <a:t>Y:	= Sicherheitsereignisse und/oder QoS/</a:t>
            </a:r>
            <a:r>
              <a:rPr lang="de-DE" altLang="de-DE" dirty="0" err="1"/>
              <a:t>QoE</a:t>
            </a:r>
            <a:r>
              <a:rPr lang="de-DE" altLang="de-DE" dirty="0"/>
              <a:t>-Parameter</a:t>
            </a:r>
          </a:p>
          <a:p>
            <a:pPr lvl="1"/>
            <a:r>
              <a:rPr lang="de-DE" altLang="de-DE" dirty="0"/>
              <a:t>Analyse von Sicherheitsinformationen im Sensor- und Analysesystem.</a:t>
            </a:r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AE9BC70C-4E57-45EF-AC22-ED1018811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A5AA543-9227-4E97-A7D4-4BBFFFEBD823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71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57DE8-F7E1-461A-A561-5ADAD228F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Verfügbarkeitssensor </a:t>
            </a:r>
            <a:r>
              <a:rPr lang="de-DE" altLang="de-DE" dirty="0">
                <a:sym typeface="Wingdings" panose="05000000000000000000" pitchFamily="2" charset="2"/>
              </a:rPr>
              <a:t>(2/4)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4BE964E-2D2E-4C87-860F-E4AB1CA1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12BE8-487F-4DB0-96FE-81CCC094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DE2B04B7-5247-41A3-A680-454B60C7E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Genereller Aspekt:</a:t>
            </a:r>
            <a:endParaRPr lang="de-DE" altLang="de-DE" dirty="0"/>
          </a:p>
          <a:p>
            <a:pPr lvl="1"/>
            <a:r>
              <a:rPr lang="de-DE" altLang="de-DE" dirty="0"/>
              <a:t>Hilft, die Verfügbarkeit von IT-Systemen und -Diensten zu bewerten.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Ort der Messung:</a:t>
            </a:r>
            <a:endParaRPr lang="de-DE" altLang="de-DE" dirty="0"/>
          </a:p>
          <a:p>
            <a:pPr lvl="1"/>
            <a:r>
              <a:rPr lang="de-DE" altLang="de-DE" dirty="0"/>
              <a:t>Sensor im Netzwerk.</a:t>
            </a:r>
          </a:p>
          <a:p>
            <a:endParaRPr lang="de-DE" altLang="de-DE" dirty="0"/>
          </a:p>
          <a:p>
            <a:r>
              <a:rPr lang="de-DE" altLang="de-DE" b="1" dirty="0"/>
              <a:t>Sicherheitsinformation:</a:t>
            </a:r>
            <a:r>
              <a:rPr lang="de-DE" altLang="de-DE" dirty="0"/>
              <a:t> ++ (mittel)</a:t>
            </a:r>
            <a:br>
              <a:rPr lang="de-DE" altLang="de-DE" dirty="0"/>
            </a:br>
            <a:r>
              <a:rPr lang="de-DE" altLang="de-DE" dirty="0"/>
              <a:t>Für das Cyber-Sicherheitsbedürfnis „Gewährleistung der Verfügbarkeit“ werden hilfreiche Sicherheitsinformationen zur Verfügung gestellt. </a:t>
            </a:r>
          </a:p>
          <a:p>
            <a:endParaRPr lang="de-DE" altLang="de-DE" dirty="0"/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AE9BC70C-4E57-45EF-AC22-ED1018811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A5AA543-9227-4E97-A7D4-4BBFFFEBD823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72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57DE8-F7E1-461A-A561-5ADAD228F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Verfügbarkeitssensor </a:t>
            </a:r>
            <a:r>
              <a:rPr lang="de-DE" altLang="de-DE" dirty="0">
                <a:sym typeface="Wingdings" panose="05000000000000000000" pitchFamily="2" charset="2"/>
              </a:rPr>
              <a:t>(3/4)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4BE964E-2D2E-4C87-860F-E4AB1CA1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4227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F1F59-F27B-4F16-AB26-252D5A22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Sensoren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54992C18-AA26-4C0F-9256-6E76192DA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Vorteile:</a:t>
            </a:r>
            <a:endParaRPr lang="de-DE" altLang="de-DE" dirty="0"/>
          </a:p>
          <a:p>
            <a:pPr lvl="1"/>
            <a:r>
              <a:rPr lang="de-DE" altLang="de-DE" dirty="0"/>
              <a:t>Echte Sicherheitsinformationen für den Aspekt Verfügbarkeit </a:t>
            </a:r>
          </a:p>
          <a:p>
            <a:pPr lvl="1"/>
            <a:endParaRPr lang="de-DE" altLang="de-DE" dirty="0"/>
          </a:p>
          <a:p>
            <a:r>
              <a:rPr lang="de-DE" altLang="de-DE" b="1" dirty="0"/>
              <a:t>Nachteile:</a:t>
            </a:r>
            <a:endParaRPr lang="de-DE" altLang="de-DE" dirty="0"/>
          </a:p>
          <a:p>
            <a:pPr lvl="1"/>
            <a:r>
              <a:rPr lang="de-DE" altLang="de-DE" dirty="0"/>
              <a:t>Kosten für zusätzlichen Netzwerkverkehr, CPU, ...</a:t>
            </a:r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A51CDE26-4F85-4B33-B4C3-89CEE3CA4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4BA06E1-4EBE-4B61-B5FE-939A31C61117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73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F61D8-05AD-438D-A9CE-08A916527A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Beispiel: </a:t>
            </a:r>
            <a:r>
              <a:rPr lang="de-DE" dirty="0"/>
              <a:t>Verfügbarkeitssensor </a:t>
            </a:r>
            <a:r>
              <a:rPr lang="de-DE" altLang="de-DE" dirty="0">
                <a:sym typeface="Wingdings" panose="05000000000000000000" pitchFamily="2" charset="2"/>
              </a:rPr>
              <a:t>(4/4)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E168807-BFC5-4A57-B256-A63E8539B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7025" cy="49530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Ziele und Ergebnisse der Vorlesung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Angriffspotentiale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Idee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Aufbau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Sensoren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48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Analysekonzepte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Zusammenfassung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74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DF7325-3ADE-4D49-95AD-98E884A7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14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9B1EA-40B8-4B16-8151-5CAE84DF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5540B2E5-232C-4646-983E-7779D5ACD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Signaturbasierte Erkennung </a:t>
            </a:r>
            <a:r>
              <a:rPr lang="de-DE" altLang="de-DE" dirty="0"/>
              <a:t>oder </a:t>
            </a:r>
            <a:r>
              <a:rPr lang="de-DE" altLang="de-DE" b="1" dirty="0"/>
              <a:t>Signaturverfahren</a:t>
            </a:r>
            <a:br>
              <a:rPr lang="de-DE" altLang="de-DE" b="1" dirty="0"/>
            </a:br>
            <a:endParaRPr lang="de-DE" altLang="de-DE" b="1" dirty="0"/>
          </a:p>
          <a:p>
            <a:r>
              <a:rPr lang="de-DE" altLang="de-DE" b="1" dirty="0"/>
              <a:t>Erkennen von bekannten sicherheitsrelevanten Aktionen:</a:t>
            </a:r>
          </a:p>
          <a:p>
            <a:pPr lvl="1"/>
            <a:r>
              <a:rPr lang="de-DE" altLang="de-DE" dirty="0"/>
              <a:t>Festhalten von bereits </a:t>
            </a:r>
            <a:r>
              <a:rPr lang="de-DE" altLang="de-DE" b="1" dirty="0"/>
              <a:t>bekannten/hypothetischen</a:t>
            </a:r>
            <a:r>
              <a:rPr lang="de-DE" altLang="de-DE" dirty="0"/>
              <a:t> </a:t>
            </a:r>
            <a:r>
              <a:rPr lang="de-DE" altLang="de-DE" b="1" dirty="0"/>
              <a:t>Ereignissen/Abläufen</a:t>
            </a:r>
            <a:r>
              <a:rPr lang="de-DE" altLang="de-DE" dirty="0"/>
              <a:t>, die einen Angriff beschreiben.</a:t>
            </a:r>
          </a:p>
          <a:p>
            <a:pPr lvl="1"/>
            <a:r>
              <a:rPr lang="de-DE" altLang="de-DE" b="1" dirty="0"/>
              <a:t>Erzeugung einer Signatur.</a:t>
            </a:r>
          </a:p>
          <a:p>
            <a:pPr lvl="1"/>
            <a:r>
              <a:rPr lang="de-DE" altLang="de-DE" b="1" dirty="0"/>
              <a:t>Suchen</a:t>
            </a:r>
            <a:r>
              <a:rPr lang="de-DE" altLang="de-DE" dirty="0"/>
              <a:t> nach bekannten Ereignissen oder Ereignisfolgen (Signaturen)</a:t>
            </a:r>
          </a:p>
          <a:p>
            <a:pPr lvl="1"/>
            <a:r>
              <a:rPr lang="de-DE" altLang="de-DE" dirty="0"/>
              <a:t>Problem: </a:t>
            </a:r>
            <a:br>
              <a:rPr lang="de-DE" altLang="de-DE" dirty="0"/>
            </a:br>
            <a:r>
              <a:rPr lang="de-DE" altLang="de-DE" b="1" dirty="0"/>
              <a:t>Zeitverzögerung</a:t>
            </a:r>
            <a:r>
              <a:rPr lang="de-DE" altLang="de-DE" dirty="0"/>
              <a:t> zwischen Erkennung und Erzeugung der Signatur.</a:t>
            </a:r>
          </a:p>
          <a:p>
            <a:pPr lvl="1"/>
            <a:endParaRPr lang="de-DE" altLang="de-DE" dirty="0"/>
          </a:p>
          <a:p>
            <a:pPr marL="457200" lvl="1" indent="0">
              <a:buNone/>
            </a:pPr>
            <a:endParaRPr lang="de-DE" altLang="de-DE" dirty="0"/>
          </a:p>
          <a:p>
            <a:pPr lvl="1"/>
            <a:endParaRPr lang="de-DE" altLang="de-DE" dirty="0"/>
          </a:p>
          <a:p>
            <a:pPr lvl="1"/>
            <a:endParaRPr lang="de-DE" altLang="de-DE" dirty="0"/>
          </a:p>
        </p:txBody>
      </p:sp>
      <p:sp>
        <p:nvSpPr>
          <p:cNvPr id="76804" name="Foliennummernplatzhalter 3">
            <a:extLst>
              <a:ext uri="{FF2B5EF4-FFF2-40B4-BE49-F238E27FC236}">
                <a16:creationId xmlns:a16="http://schemas.microsoft.com/office/drawing/2014/main" id="{C1DE4093-83E4-49EC-8A15-E070305CA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564A579-886E-4535-B419-D1C91A63835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75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F246-8B3F-4CFD-901B-BE69F520C5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Auswertung (1/4)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4E20F5F-81A6-4B25-8B13-753A9DE6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9B1EA-40B8-4B16-8151-5CAE84DF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5540B2E5-232C-4646-983E-7779D5AC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524056" cy="4953000"/>
          </a:xfrm>
        </p:spPr>
        <p:txBody>
          <a:bodyPr/>
          <a:lstStyle/>
          <a:p>
            <a:r>
              <a:rPr lang="de-DE" altLang="de-DE" b="1" dirty="0" err="1"/>
              <a:t>Anomalieerkennungsverfahren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b="1" dirty="0"/>
              <a:t>Erkennen von Anomalien:</a:t>
            </a:r>
          </a:p>
          <a:p>
            <a:pPr lvl="1"/>
            <a:r>
              <a:rPr lang="de-DE" altLang="de-DE" dirty="0"/>
              <a:t>Definition eines </a:t>
            </a:r>
            <a:r>
              <a:rPr lang="de-DE" altLang="de-DE" b="1" dirty="0"/>
              <a:t>„normal“-Zustandes</a:t>
            </a:r>
            <a:r>
              <a:rPr lang="de-DE" altLang="de-DE" dirty="0"/>
              <a:t> (Referenzprofil).</a:t>
            </a:r>
          </a:p>
          <a:p>
            <a:pPr lvl="1"/>
            <a:r>
              <a:rPr lang="de-DE" altLang="de-DE" dirty="0"/>
              <a:t>Erkennung von gravierenden </a:t>
            </a:r>
            <a:r>
              <a:rPr lang="de-DE" altLang="de-DE" b="1" dirty="0"/>
              <a:t>Verhaltensabweichungen</a:t>
            </a:r>
            <a:r>
              <a:rPr lang="de-DE" altLang="de-DE" dirty="0"/>
              <a:t> (Statistiken, Erfahrungswerte, Systemzustände, …)</a:t>
            </a:r>
          </a:p>
          <a:p>
            <a:pPr lvl="1"/>
            <a:r>
              <a:rPr lang="de-DE" altLang="de-DE" dirty="0"/>
              <a:t>Annahme:</a:t>
            </a:r>
            <a:br>
              <a:rPr lang="de-DE" altLang="de-DE" dirty="0"/>
            </a:br>
            <a:r>
              <a:rPr lang="de-DE" altLang="de-DE" dirty="0"/>
              <a:t>Sicherheitsverletzungen (wie Angriffe, …) können anhand „gravierender“ Verhaltensabweichungen erkannt werden. </a:t>
            </a:r>
          </a:p>
          <a:p>
            <a:pPr lvl="1"/>
            <a:r>
              <a:rPr lang="de-DE" altLang="de-DE" dirty="0"/>
              <a:t>Verhalten von: Nutzer, Programme, Dienste, Kommunikationsabläufe, …</a:t>
            </a:r>
          </a:p>
          <a:p>
            <a:pPr lvl="1"/>
            <a:r>
              <a:rPr lang="de-DE" altLang="de-DE" dirty="0"/>
              <a:t>Erkennung von </a:t>
            </a:r>
            <a:r>
              <a:rPr lang="de-DE" altLang="de-DE" b="1" dirty="0"/>
              <a:t>unbekannten Angriffe</a:t>
            </a:r>
            <a:r>
              <a:rPr lang="de-DE" altLang="de-DE" dirty="0"/>
              <a:t>n möglich.</a:t>
            </a:r>
          </a:p>
          <a:p>
            <a:pPr lvl="1"/>
            <a:endParaRPr lang="de-DE" altLang="de-DE" dirty="0"/>
          </a:p>
        </p:txBody>
      </p:sp>
      <p:sp>
        <p:nvSpPr>
          <p:cNvPr id="76804" name="Foliennummernplatzhalter 3">
            <a:extLst>
              <a:ext uri="{FF2B5EF4-FFF2-40B4-BE49-F238E27FC236}">
                <a16:creationId xmlns:a16="http://schemas.microsoft.com/office/drawing/2014/main" id="{C1DE4093-83E4-49EC-8A15-E070305CA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564A579-886E-4535-B419-D1C91A63835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76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F246-8B3F-4CFD-901B-BE69F520C5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Auswertung (2/4)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4E20F5F-81A6-4B25-8B13-753A9DE6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423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9B1EA-40B8-4B16-8151-5CAE84DF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2000" dirty="0"/>
          </a:p>
        </p:txBody>
      </p:sp>
      <p:sp>
        <p:nvSpPr>
          <p:cNvPr id="50179" name="Inhaltsplatzhalter 2">
            <a:extLst>
              <a:ext uri="{FF2B5EF4-FFF2-40B4-BE49-F238E27FC236}">
                <a16:creationId xmlns:a16="http://schemas.microsoft.com/office/drawing/2014/main" id="{5540B2E5-232C-4646-983E-7779D5AC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8613" cy="495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Beim Auswertungskonzept </a:t>
            </a:r>
            <a:r>
              <a:rPr lang="de-DE" altLang="de-DE" b="1" dirty="0"/>
              <a:t>„Erkennen von bekannten sicherheitsrelevanten Aktionen“ </a:t>
            </a:r>
            <a:r>
              <a:rPr lang="de-DE" altLang="de-DE" dirty="0"/>
              <a:t>wird als Ergebnis eine </a:t>
            </a:r>
            <a:r>
              <a:rPr lang="de-DE" altLang="de-DE" b="1" dirty="0"/>
              <a:t>klare Aussage </a:t>
            </a:r>
            <a:r>
              <a:rPr lang="de-DE" altLang="de-DE" dirty="0"/>
              <a:t>darüber getroffen, ob und welche Sicherheitsverletzung auftrat und erkannt wurde.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Daraufhin können </a:t>
            </a:r>
            <a:r>
              <a:rPr lang="de-DE" altLang="de-DE" b="1" dirty="0"/>
              <a:t>definierte Reaktionen</a:t>
            </a:r>
            <a:r>
              <a:rPr lang="de-DE" altLang="de-DE" dirty="0"/>
              <a:t> eingeleitet werden. </a:t>
            </a:r>
            <a:br>
              <a:rPr lang="de-DE" altLang="de-DE" dirty="0"/>
            </a:br>
            <a:endParaRPr lang="de-DE" alt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Das Auswertungskonzept </a:t>
            </a:r>
            <a:r>
              <a:rPr lang="de-DE" altLang="de-DE" b="1" dirty="0"/>
              <a:t>„Erkennen von Anomalien“ </a:t>
            </a:r>
            <a:r>
              <a:rPr lang="de-DE" altLang="de-DE" dirty="0"/>
              <a:t>hat den großen Vorteil, dass es durch die Art der Analyse gelingen kann, auch bislang </a:t>
            </a:r>
            <a:r>
              <a:rPr lang="de-DE" altLang="de-DE" b="1" dirty="0"/>
              <a:t>unbekannte Sicherheitsverletzungen </a:t>
            </a:r>
            <a:r>
              <a:rPr lang="de-DE" altLang="de-DE" dirty="0"/>
              <a:t>aufzuspüren, die von der direkten Angriffserkennung als solche nicht klassifiziert werden konnten.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Damit kann dem </a:t>
            </a:r>
            <a:r>
              <a:rPr lang="de-DE" altLang="de-DE" b="1" dirty="0"/>
              <a:t>Problem</a:t>
            </a:r>
            <a:r>
              <a:rPr lang="de-DE" altLang="de-DE" dirty="0"/>
              <a:t> vorgebeugt werden, dass es sehr schwierig sein wird, ständig Informationen über neueste, hochaktuelle Angriffsszenarien in Erfahrung zu bringen, diese zu analysieren, und für die direkte Angriffserkennung zu modellieren und </a:t>
            </a:r>
            <a:r>
              <a:rPr lang="de-DE" altLang="de-DE" b="1" dirty="0"/>
              <a:t>eine Angriffssignatur zu definieren </a:t>
            </a:r>
            <a:r>
              <a:rPr lang="de-DE" altLang="de-DE" dirty="0"/>
              <a:t>sowie den Sensoren zur Verfügung zu stellen.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Ein Nachteil dieses Auswertungskonzeptes ist, dass auch </a:t>
            </a:r>
            <a:r>
              <a:rPr lang="de-DE" altLang="de-DE" b="1" dirty="0"/>
              <a:t>Fehlalarme</a:t>
            </a:r>
            <a:r>
              <a:rPr lang="de-DE" altLang="de-DE" dirty="0"/>
              <a:t> generiert werden.</a:t>
            </a:r>
          </a:p>
        </p:txBody>
      </p:sp>
      <p:sp>
        <p:nvSpPr>
          <p:cNvPr id="76804" name="Foliennummernplatzhalter 3">
            <a:extLst>
              <a:ext uri="{FF2B5EF4-FFF2-40B4-BE49-F238E27FC236}">
                <a16:creationId xmlns:a16="http://schemas.microsoft.com/office/drawing/2014/main" id="{C1DE4093-83E4-49EC-8A15-E070305CA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564A579-886E-4535-B419-D1C91A63835D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F246-8B3F-4CFD-901B-BE69F520C5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Auswertung (3/4) - Vergleich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4E20F5F-81A6-4B25-8B13-753A9DE6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717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D3006-4BFF-4510-B19B-CD5130CF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2000" dirty="0"/>
          </a:p>
        </p:txBody>
      </p:sp>
      <p:sp>
        <p:nvSpPr>
          <p:cNvPr id="77827" name="Foliennummernplatzhalter 3">
            <a:extLst>
              <a:ext uri="{FF2B5EF4-FFF2-40B4-BE49-F238E27FC236}">
                <a16:creationId xmlns:a16="http://schemas.microsoft.com/office/drawing/2014/main" id="{AB239F67-E50F-4156-BDA5-A26CEFD57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5CDF32D-5A92-476B-A635-6966741E1665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78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3084D-6B44-42FE-BC0E-D89BA1D8A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Auswertung (4/4) - Vergleich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B28C1CC-A109-4E0B-A602-B41B215A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7829" name="Grafik 3">
            <a:extLst>
              <a:ext uri="{FF2B5EF4-FFF2-40B4-BE49-F238E27FC236}">
                <a16:creationId xmlns:a16="http://schemas.microsoft.com/office/drawing/2014/main" id="{889CA163-B10F-4EE5-8F68-C8AE2765D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368425"/>
            <a:ext cx="57435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1313D63-6799-4BE6-9F66-E9F19E5AD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3709988"/>
            <a:ext cx="21113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3B5F2D-ECA5-46BC-8D1F-FA530B972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543300"/>
            <a:ext cx="21891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0345DA-38CD-499A-B27F-40331156D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511425"/>
            <a:ext cx="28384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5A22A03-8249-4A9B-AF5C-E4D38BC71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711325"/>
            <a:ext cx="1379538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FFA64-585B-455F-BBC5-A18A44DB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2000" dirty="0"/>
          </a:p>
        </p:txBody>
      </p:sp>
      <p:sp>
        <p:nvSpPr>
          <p:cNvPr id="78851" name="Foliennummernplatzhalter 3">
            <a:extLst>
              <a:ext uri="{FF2B5EF4-FFF2-40B4-BE49-F238E27FC236}">
                <a16:creationId xmlns:a16="http://schemas.microsoft.com/office/drawing/2014/main" id="{6E0296C0-E305-43EC-B445-C8FEF071E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5BB73D-B4E6-4BCC-90FD-8A918C91DA4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79</a:t>
            </a:fld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9C044-205D-4E0A-9423-ADED0BF2B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Frühwarnprozess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E9FC6E8-2481-49E1-B637-16D797A2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8853" name="Grafik 2">
            <a:extLst>
              <a:ext uri="{FF2B5EF4-FFF2-40B4-BE49-F238E27FC236}">
                <a16:creationId xmlns:a16="http://schemas.microsoft.com/office/drawing/2014/main" id="{7D8C7765-DDB2-4B55-B7DD-906518B92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547813"/>
            <a:ext cx="682466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9349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26A4A-1BCF-429C-B4CF-E0736618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Durchführung von Angriffen</a:t>
            </a:r>
            <a:endParaRPr lang="de-DE" dirty="0"/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0A5895BC-D169-475A-9A56-FDDC3D5C6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56A8FE5-F3F2-4B77-9A76-8F7264E4BC9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3399-2432-44FA-A35B-1C052C4E6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M:1-Angriff </a:t>
            </a:r>
            <a:r>
              <a:rPr lang="de-DE" altLang="de-DE" b="0" dirty="0">
                <a:sym typeface="Wingdings" panose="05000000000000000000" pitchFamily="2" charset="2"/>
              </a:rPr>
              <a:t>(M Angreifer und ein Opfer)</a:t>
            </a:r>
            <a:endParaRPr lang="de-DE" b="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93C15DA-6D68-4405-B13D-A8EA7077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3F5154-2B6A-43B0-8C2D-34FD87780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604963"/>
            <a:ext cx="39703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C29B567-99CF-4B67-9EC9-0170CECF8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546225"/>
            <a:ext cx="2541587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C1314A0-3877-43F6-95DB-DDDF8FC49F83}"/>
              </a:ext>
            </a:extLst>
          </p:cNvPr>
          <p:cNvSpPr txBox="1">
            <a:spLocks/>
          </p:cNvSpPr>
          <p:nvPr/>
        </p:nvSpPr>
        <p:spPr bwMode="auto">
          <a:xfrm>
            <a:off x="6033120" y="4552553"/>
            <a:ext cx="3511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/>
              <a:t>M:1-Angriff – Aktivisten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2649598-8AA5-4BE0-8BC3-7504BD97E0B2}"/>
              </a:ext>
            </a:extLst>
          </p:cNvPr>
          <p:cNvSpPr txBox="1">
            <a:spLocks/>
          </p:cNvSpPr>
          <p:nvPr/>
        </p:nvSpPr>
        <p:spPr bwMode="auto">
          <a:xfrm>
            <a:off x="6024563" y="5583238"/>
            <a:ext cx="35115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/>
              <a:t>Ausprägung:</a:t>
            </a:r>
            <a:br>
              <a:rPr lang="de-DE" altLang="de-DE" b="1"/>
            </a:br>
            <a:r>
              <a:rPr lang="en-US" altLang="de-DE"/>
              <a:t>Distributed Denial of Service (DDoS)</a:t>
            </a:r>
            <a:r>
              <a:rPr lang="de-DE" altLang="de-DE" b="1"/>
              <a:t> 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AA7A1DE-CAC2-4DB3-A86C-11FF5E6A24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8538" y="4552553"/>
            <a:ext cx="5067672" cy="1972072"/>
          </a:xfrm>
          <a:blipFill rotWithShape="0">
            <a:blip r:embed="rId5"/>
            <a:stretch>
              <a:fillRect t="-3096" r="-721" b="-3406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r>
              <a:rPr lang="de-DE" dirty="0">
                <a:noFill/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uiExpand="1" build="p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7" name="Rectangle 3">
            <a:extLst>
              <a:ext uri="{FF2B5EF4-FFF2-40B4-BE49-F238E27FC236}">
                <a16:creationId xmlns:a16="http://schemas.microsoft.com/office/drawing/2014/main" id="{54598E47-E434-4527-A5CF-FB92B6CA9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0388" y="1190625"/>
            <a:ext cx="9345612" cy="4953000"/>
          </a:xfrm>
        </p:spPr>
        <p:txBody>
          <a:bodyPr/>
          <a:lstStyle/>
          <a:p>
            <a:r>
              <a:rPr lang="en-US" altLang="en-US" b="1" dirty="0"/>
              <a:t>Private users / enterprises</a:t>
            </a:r>
          </a:p>
          <a:p>
            <a:pPr lvl="1"/>
            <a:r>
              <a:rPr lang="en-US" altLang="en-US" dirty="0"/>
              <a:t>Reduction of the possibilities (firewall, …)</a:t>
            </a:r>
          </a:p>
          <a:p>
            <a:pPr lvl="1"/>
            <a:r>
              <a:rPr lang="en-US" altLang="en-US" dirty="0"/>
              <a:t>Increasing security mechanisms</a:t>
            </a:r>
          </a:p>
          <a:p>
            <a:pPr lvl="1"/>
            <a:r>
              <a:rPr lang="en-US" altLang="en-US" dirty="0"/>
              <a:t>Selective shut-down (cut-off) of affected systems </a:t>
            </a:r>
            <a:br>
              <a:rPr lang="en-US" altLang="en-US" dirty="0"/>
            </a:br>
            <a:r>
              <a:rPr lang="en-US" altLang="en-US" dirty="0"/>
              <a:t>(without destroying evidence for possible criminal prosecution (forensics))</a:t>
            </a:r>
          </a:p>
          <a:p>
            <a:pPr lvl="1"/>
            <a:r>
              <a:rPr lang="en-US" altLang="en-US" dirty="0"/>
              <a:t>Complete deactivation of the uplink to the internet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b="1" dirty="0"/>
              <a:t>Internet Service Provider</a:t>
            </a:r>
          </a:p>
          <a:p>
            <a:pPr lvl="1"/>
            <a:r>
              <a:rPr lang="en-US" altLang="en-US" dirty="0"/>
              <a:t>Access Control Lists</a:t>
            </a:r>
          </a:p>
          <a:p>
            <a:pPr lvl="1"/>
            <a:r>
              <a:rPr lang="en-US" altLang="en-US" dirty="0"/>
              <a:t>Rate-Limiting</a:t>
            </a:r>
          </a:p>
          <a:p>
            <a:pPr lvl="1"/>
            <a:r>
              <a:rPr lang="en-US" altLang="en-US" dirty="0"/>
              <a:t>Blackholing</a:t>
            </a:r>
          </a:p>
          <a:p>
            <a:pPr lvl="1"/>
            <a:r>
              <a:rPr lang="en-US" altLang="en-US" dirty="0"/>
              <a:t>Off-Ramping / </a:t>
            </a:r>
            <a:r>
              <a:rPr lang="en-US" altLang="en-US" dirty="0" err="1"/>
              <a:t>Sinkholing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81251" name="Foliennummernplatzhalter 3">
            <a:extLst>
              <a:ext uri="{FF2B5EF4-FFF2-40B4-BE49-F238E27FC236}">
                <a16:creationId xmlns:a16="http://schemas.microsoft.com/office/drawing/2014/main" id="{085F8B84-08C8-45FE-A0F1-9305127B3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BD67C4-02AF-4A22-81EB-2AA9E0E6BAAB}" type="slidenum">
              <a:rPr lang="de-DE" altLang="en-US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80</a:t>
            </a:fld>
            <a:endParaRPr lang="de-DE" altLang="en-US" sz="1200">
              <a:latin typeface="Tahoma" panose="020B0604030504040204" pitchFamily="34" charset="0"/>
            </a:endParaRPr>
          </a:p>
        </p:txBody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1E888435-0606-4F95-A9AB-42C26321F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altLang="en-US" dirty="0">
              <a:effectLst/>
              <a:sym typeface="Wingdings" panose="05000000000000000000" pitchFamily="2" charset="2"/>
            </a:endParaRPr>
          </a:p>
        </p:txBody>
      </p:sp>
      <p:sp>
        <p:nvSpPr>
          <p:cNvPr id="927752" name="Rectangle 8">
            <a:extLst>
              <a:ext uri="{FF2B5EF4-FFF2-40B4-BE49-F238E27FC236}">
                <a16:creationId xmlns:a16="http://schemas.microsoft.com/office/drawing/2014/main" id="{30B1161D-E7BA-4EDD-AEEC-D99ADC4A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B24B8B75-3F44-4064-B812-DB93CA6CACEE}"/>
              </a:ext>
            </a:extLst>
          </p:cNvPr>
          <p:cNvSpPr txBox="1">
            <a:spLocks/>
          </p:cNvSpPr>
          <p:nvPr/>
        </p:nvSpPr>
        <p:spPr>
          <a:xfrm>
            <a:off x="9398000" y="6553200"/>
            <a:ext cx="508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5BB73D-B4E6-4BCC-90FD-8A918C91DA4F}" type="slidenum">
              <a:rPr lang="de-DE" altLang="de-DE" sz="1000" b="1" smtClean="0">
                <a:latin typeface="Tahoma" panose="020B060403050404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80</a:t>
            </a:fld>
            <a:endParaRPr lang="de-DE" altLang="de-DE" sz="1200" b="1" dirty="0"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38041A-BDF4-4274-8391-D0110F382F6D}"/>
              </a:ext>
            </a:extLst>
          </p:cNvPr>
          <p:cNvSpPr txBox="1"/>
          <p:nvPr/>
        </p:nvSpPr>
        <p:spPr>
          <a:xfrm>
            <a:off x="453890" y="16168"/>
            <a:ext cx="49311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effectLst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effectLst/>
                <a:latin typeface="+mj-lt"/>
              </a:rPr>
              <a:t>Process of EWS</a:t>
            </a:r>
            <a:br>
              <a:rPr lang="en-US" altLang="en-US" sz="2800" b="1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altLang="en-US" sz="2400" b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 Possible reactions (1/3)</a:t>
            </a:r>
            <a:endParaRPr lang="de-DE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uiExpand="1" build="p"/>
      <p:bldP spid="92775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4">
            <a:extLst>
              <a:ext uri="{FF2B5EF4-FFF2-40B4-BE49-F238E27FC236}">
                <a16:creationId xmlns:a16="http://schemas.microsoft.com/office/drawing/2014/main" id="{6A66CD2F-AEB1-4C80-887D-B2BF7693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5857875"/>
            <a:ext cx="2184400" cy="884238"/>
          </a:xfrm>
          <a:prstGeom prst="rect">
            <a:avLst/>
          </a:prstGeom>
          <a:solidFill>
            <a:srgbClr val="EAEAEA"/>
          </a:solidFill>
          <a:ln w="38100">
            <a:solidFill>
              <a:srgbClr val="951D4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83299" name="Rectangle 17">
            <a:extLst>
              <a:ext uri="{FF2B5EF4-FFF2-40B4-BE49-F238E27FC236}">
                <a16:creationId xmlns:a16="http://schemas.microsoft.com/office/drawing/2014/main" id="{0C25DE98-9224-4E90-8E76-5E620A6B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591661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attackers</a:t>
            </a:r>
            <a:endParaRPr lang="de-DE" altLang="en-US" sz="1800"/>
          </a:p>
        </p:txBody>
      </p:sp>
      <p:graphicFrame>
        <p:nvGraphicFramePr>
          <p:cNvPr id="183300" name="Object 18">
            <a:extLst>
              <a:ext uri="{FF2B5EF4-FFF2-40B4-BE49-F238E27FC236}">
                <a16:creationId xmlns:a16="http://schemas.microsoft.com/office/drawing/2014/main" id="{B85C23C0-3AA7-4E36-BD82-1E0F41BD0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7188" y="5876925"/>
          <a:ext cx="4635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Visio" r:id="rId5" imgW="0" imgH="0" progId="Visio.Drawing.11">
                  <p:embed/>
                </p:oleObj>
              </mc:Choice>
              <mc:Fallback>
                <p:oleObj name="Visio" r:id="rId5" imgW="0" imgH="0" progId="Visio.Drawing.11">
                  <p:embed/>
                  <p:pic>
                    <p:nvPicPr>
                      <p:cNvPr id="183300" name="Object 18">
                        <a:extLst>
                          <a:ext uri="{FF2B5EF4-FFF2-40B4-BE49-F238E27FC236}">
                            <a16:creationId xmlns:a16="http://schemas.microsoft.com/office/drawing/2014/main" id="{B85C23C0-3AA7-4E36-BD82-1E0F41BD0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5876925"/>
                        <a:ext cx="4635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1" name="Object 19">
            <a:extLst>
              <a:ext uri="{FF2B5EF4-FFF2-40B4-BE49-F238E27FC236}">
                <a16:creationId xmlns:a16="http://schemas.microsoft.com/office/drawing/2014/main" id="{ADB17120-5319-40F3-A209-5042C93A80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7188" y="6286500"/>
          <a:ext cx="4794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" name="Visio" r:id="rId6" imgW="0" imgH="0" progId="Visio.Drawing.11">
                  <p:embed/>
                </p:oleObj>
              </mc:Choice>
              <mc:Fallback>
                <p:oleObj name="Visio" r:id="rId6" imgW="0" imgH="0" progId="Visio.Drawing.11">
                  <p:embed/>
                  <p:pic>
                    <p:nvPicPr>
                      <p:cNvPr id="183301" name="Object 19">
                        <a:extLst>
                          <a:ext uri="{FF2B5EF4-FFF2-40B4-BE49-F238E27FC236}">
                            <a16:creationId xmlns:a16="http://schemas.microsoft.com/office/drawing/2014/main" id="{ADB17120-5319-40F3-A209-5042C93A80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6286500"/>
                        <a:ext cx="4794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Rectangle 20">
            <a:extLst>
              <a:ext uri="{FF2B5EF4-FFF2-40B4-BE49-F238E27FC236}">
                <a16:creationId xmlns:a16="http://schemas.microsoft.com/office/drawing/2014/main" id="{36BCE632-755A-4C8D-ACC3-DC7F32A7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628650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target of attack</a:t>
            </a:r>
            <a:endParaRPr lang="de-DE" altLang="en-US" sz="1800"/>
          </a:p>
        </p:txBody>
      </p:sp>
      <p:grpSp>
        <p:nvGrpSpPr>
          <p:cNvPr id="183303" name="Group 75">
            <a:extLst>
              <a:ext uri="{FF2B5EF4-FFF2-40B4-BE49-F238E27FC236}">
                <a16:creationId xmlns:a16="http://schemas.microsoft.com/office/drawing/2014/main" id="{DE331E87-5A8F-4C3C-8302-5AAC0151C0EA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1616075"/>
            <a:ext cx="3675063" cy="3379788"/>
            <a:chOff x="308" y="1162"/>
            <a:chExt cx="2315" cy="2129"/>
          </a:xfrm>
        </p:grpSpPr>
        <p:graphicFrame>
          <p:nvGraphicFramePr>
            <p:cNvPr id="183346" name="Object 5">
              <a:extLst>
                <a:ext uri="{FF2B5EF4-FFF2-40B4-BE49-F238E27FC236}">
                  <a16:creationId xmlns:a16="http://schemas.microsoft.com/office/drawing/2014/main" id="{92C9849E-EB12-477F-ADD0-F7ADEE9645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8" y="1434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1" name="Visio" r:id="rId7" imgW="651192" imgH="605409" progId="Visio.Drawing.11">
                    <p:embed/>
                  </p:oleObj>
                </mc:Choice>
                <mc:Fallback>
                  <p:oleObj name="Visio" r:id="rId7" imgW="651192" imgH="605409" progId="Visio.Drawing.11">
                    <p:embed/>
                    <p:pic>
                      <p:nvPicPr>
                        <p:cNvPr id="183346" name="Object 5">
                          <a:extLst>
                            <a:ext uri="{FF2B5EF4-FFF2-40B4-BE49-F238E27FC236}">
                              <a16:creationId xmlns:a16="http://schemas.microsoft.com/office/drawing/2014/main" id="{92C9849E-EB12-477F-ADD0-F7ADEE9645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" y="1434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47" name="Object 6">
              <a:extLst>
                <a:ext uri="{FF2B5EF4-FFF2-40B4-BE49-F238E27FC236}">
                  <a16:creationId xmlns:a16="http://schemas.microsoft.com/office/drawing/2014/main" id="{ABE2F378-4E34-4AB3-8A56-91ADADCFEA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1" y="1434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" name="Visio" r:id="rId9" imgW="0" imgH="0" progId="Visio.Drawing.11">
                    <p:embed/>
                  </p:oleObj>
                </mc:Choice>
                <mc:Fallback>
                  <p:oleObj name="Visio" r:id="rId9" imgW="0" imgH="0" progId="Visio.Drawing.11">
                    <p:embed/>
                    <p:pic>
                      <p:nvPicPr>
                        <p:cNvPr id="183347" name="Object 6">
                          <a:extLst>
                            <a:ext uri="{FF2B5EF4-FFF2-40B4-BE49-F238E27FC236}">
                              <a16:creationId xmlns:a16="http://schemas.microsoft.com/office/drawing/2014/main" id="{ABE2F378-4E34-4AB3-8A56-91ADADCFEA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" y="1434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48" name="Object 7">
              <a:extLst>
                <a:ext uri="{FF2B5EF4-FFF2-40B4-BE49-F238E27FC236}">
                  <a16:creationId xmlns:a16="http://schemas.microsoft.com/office/drawing/2014/main" id="{A5141AFD-E670-440D-9A17-2FFD23F8C8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33" y="1208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3" name="Visio" r:id="rId10" imgW="651192" imgH="605409" progId="Visio.Drawing.11">
                    <p:embed/>
                  </p:oleObj>
                </mc:Choice>
                <mc:Fallback>
                  <p:oleObj name="Visio" r:id="rId10" imgW="651192" imgH="605409" progId="Visio.Drawing.11">
                    <p:embed/>
                    <p:pic>
                      <p:nvPicPr>
                        <p:cNvPr id="183348" name="Object 7">
                          <a:extLst>
                            <a:ext uri="{FF2B5EF4-FFF2-40B4-BE49-F238E27FC236}">
                              <a16:creationId xmlns:a16="http://schemas.microsoft.com/office/drawing/2014/main" id="{A5141AFD-E670-440D-9A17-2FFD23F8C8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3" y="1208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49" name="Object 8">
              <a:extLst>
                <a:ext uri="{FF2B5EF4-FFF2-40B4-BE49-F238E27FC236}">
                  <a16:creationId xmlns:a16="http://schemas.microsoft.com/office/drawing/2014/main" id="{65A47B66-75EF-4FB0-8EF3-654E431D9F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51" y="1162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4" name="Visio" r:id="rId12" imgW="651192" imgH="605409" progId="Visio.Drawing.11">
                    <p:embed/>
                  </p:oleObj>
                </mc:Choice>
                <mc:Fallback>
                  <p:oleObj name="Visio" r:id="rId12" imgW="651192" imgH="605409" progId="Visio.Drawing.11">
                    <p:embed/>
                    <p:pic>
                      <p:nvPicPr>
                        <p:cNvPr id="183349" name="Object 8">
                          <a:extLst>
                            <a:ext uri="{FF2B5EF4-FFF2-40B4-BE49-F238E27FC236}">
                              <a16:creationId xmlns:a16="http://schemas.microsoft.com/office/drawing/2014/main" id="{65A47B66-75EF-4FB0-8EF3-654E431D9F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1162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50" name="Object 9">
              <a:extLst>
                <a:ext uri="{FF2B5EF4-FFF2-40B4-BE49-F238E27FC236}">
                  <a16:creationId xmlns:a16="http://schemas.microsoft.com/office/drawing/2014/main" id="{40505F80-C12B-4D75-A11F-C2F11DCE4C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41" y="2206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5" name="Visio" r:id="rId14" imgW="651192" imgH="605409" progId="Visio.Drawing.11">
                    <p:embed/>
                  </p:oleObj>
                </mc:Choice>
                <mc:Fallback>
                  <p:oleObj name="Visio" r:id="rId14" imgW="651192" imgH="605409" progId="Visio.Drawing.11">
                    <p:embed/>
                    <p:pic>
                      <p:nvPicPr>
                        <p:cNvPr id="183350" name="Object 9">
                          <a:extLst>
                            <a:ext uri="{FF2B5EF4-FFF2-40B4-BE49-F238E27FC236}">
                              <a16:creationId xmlns:a16="http://schemas.microsoft.com/office/drawing/2014/main" id="{40505F80-C12B-4D75-A11F-C2F11DCE4C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1" y="2206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51" name="Object 10">
              <a:extLst>
                <a:ext uri="{FF2B5EF4-FFF2-40B4-BE49-F238E27FC236}">
                  <a16:creationId xmlns:a16="http://schemas.microsoft.com/office/drawing/2014/main" id="{94B12035-66CC-4152-9B48-6F2478884C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13" y="2296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6" name="Visio" r:id="rId16" imgW="0" imgH="0" progId="Visio.Drawing.11">
                    <p:embed/>
                  </p:oleObj>
                </mc:Choice>
                <mc:Fallback>
                  <p:oleObj name="Visio" r:id="rId16" imgW="0" imgH="0" progId="Visio.Drawing.11">
                    <p:embed/>
                    <p:pic>
                      <p:nvPicPr>
                        <p:cNvPr id="183351" name="Object 10">
                          <a:extLst>
                            <a:ext uri="{FF2B5EF4-FFF2-40B4-BE49-F238E27FC236}">
                              <a16:creationId xmlns:a16="http://schemas.microsoft.com/office/drawing/2014/main" id="{94B12035-66CC-4152-9B48-6F2478884C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3" y="2296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52" name="Object 11">
              <a:extLst>
                <a:ext uri="{FF2B5EF4-FFF2-40B4-BE49-F238E27FC236}">
                  <a16:creationId xmlns:a16="http://schemas.microsoft.com/office/drawing/2014/main" id="{41FE064B-E0B6-467C-8594-5712C09A6F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5" y="2977"/>
            <a:ext cx="328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7" name="Visio" r:id="rId17" imgW="520065" imgH="497840" progId="Visio.Drawing.11">
                    <p:embed/>
                  </p:oleObj>
                </mc:Choice>
                <mc:Fallback>
                  <p:oleObj name="Visio" r:id="rId17" imgW="520065" imgH="497840" progId="Visio.Drawing.11">
                    <p:embed/>
                    <p:pic>
                      <p:nvPicPr>
                        <p:cNvPr id="183352" name="Object 11">
                          <a:extLst>
                            <a:ext uri="{FF2B5EF4-FFF2-40B4-BE49-F238E27FC236}">
                              <a16:creationId xmlns:a16="http://schemas.microsoft.com/office/drawing/2014/main" id="{41FE064B-E0B6-467C-8594-5712C09A6F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" y="2977"/>
                          <a:ext cx="328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53" name="Object 12">
              <a:extLst>
                <a:ext uri="{FF2B5EF4-FFF2-40B4-BE49-F238E27FC236}">
                  <a16:creationId xmlns:a16="http://schemas.microsoft.com/office/drawing/2014/main" id="{AD982BBA-891C-4B4F-BFFA-9318088FC6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4" y="1933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8" name="Visio" r:id="rId19" imgW="677418" imgH="677418" progId="Visio.Drawing.11">
                    <p:embed/>
                  </p:oleObj>
                </mc:Choice>
                <mc:Fallback>
                  <p:oleObj name="Visio" r:id="rId19" imgW="677418" imgH="677418" progId="Visio.Drawing.11">
                    <p:embed/>
                    <p:pic>
                      <p:nvPicPr>
                        <p:cNvPr id="183353" name="Object 12">
                          <a:extLst>
                            <a:ext uri="{FF2B5EF4-FFF2-40B4-BE49-F238E27FC236}">
                              <a16:creationId xmlns:a16="http://schemas.microsoft.com/office/drawing/2014/main" id="{AD982BBA-891C-4B4F-BFFA-9318088FC6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" y="1933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54" name="Object 13">
              <a:extLst>
                <a:ext uri="{FF2B5EF4-FFF2-40B4-BE49-F238E27FC236}">
                  <a16:creationId xmlns:a16="http://schemas.microsoft.com/office/drawing/2014/main" id="{272F8945-3FD6-46CF-B3C0-FFACA8E012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9" y="1661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" name="Visio" r:id="rId21" imgW="677418" imgH="677418" progId="Visio.Drawing.11">
                    <p:embed/>
                  </p:oleObj>
                </mc:Choice>
                <mc:Fallback>
                  <p:oleObj name="Visio" r:id="rId21" imgW="677418" imgH="677418" progId="Visio.Drawing.11">
                    <p:embed/>
                    <p:pic>
                      <p:nvPicPr>
                        <p:cNvPr id="183354" name="Object 13">
                          <a:extLst>
                            <a:ext uri="{FF2B5EF4-FFF2-40B4-BE49-F238E27FC236}">
                              <a16:creationId xmlns:a16="http://schemas.microsoft.com/office/drawing/2014/main" id="{272F8945-3FD6-46CF-B3C0-FFACA8E012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9" y="1661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55" name="Object 14">
              <a:extLst>
                <a:ext uri="{FF2B5EF4-FFF2-40B4-BE49-F238E27FC236}">
                  <a16:creationId xmlns:a16="http://schemas.microsoft.com/office/drawing/2014/main" id="{7542A012-364F-46E6-B5DB-359E61DA81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5" y="2115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" name="Visio" r:id="rId22" imgW="677418" imgH="677418" progId="Visio.Drawing.11">
                    <p:embed/>
                  </p:oleObj>
                </mc:Choice>
                <mc:Fallback>
                  <p:oleObj name="Visio" r:id="rId22" imgW="677418" imgH="677418" progId="Visio.Drawing.11">
                    <p:embed/>
                    <p:pic>
                      <p:nvPicPr>
                        <p:cNvPr id="183355" name="Object 14">
                          <a:extLst>
                            <a:ext uri="{FF2B5EF4-FFF2-40B4-BE49-F238E27FC236}">
                              <a16:creationId xmlns:a16="http://schemas.microsoft.com/office/drawing/2014/main" id="{7542A012-364F-46E6-B5DB-359E61DA81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5" y="2115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56" name="Object 15">
              <a:extLst>
                <a:ext uri="{FF2B5EF4-FFF2-40B4-BE49-F238E27FC236}">
                  <a16:creationId xmlns:a16="http://schemas.microsoft.com/office/drawing/2014/main" id="{5A5E95A3-1F70-43EC-A3B4-D23A22D4F6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68" y="2568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1" name="Visio" r:id="rId23" imgW="677418" imgH="677418" progId="Visio.Drawing.11">
                    <p:embed/>
                  </p:oleObj>
                </mc:Choice>
                <mc:Fallback>
                  <p:oleObj name="Visio" r:id="rId23" imgW="677418" imgH="677418" progId="Visio.Drawing.11">
                    <p:embed/>
                    <p:pic>
                      <p:nvPicPr>
                        <p:cNvPr id="183356" name="Object 15">
                          <a:extLst>
                            <a:ext uri="{FF2B5EF4-FFF2-40B4-BE49-F238E27FC236}">
                              <a16:creationId xmlns:a16="http://schemas.microsoft.com/office/drawing/2014/main" id="{5A5E95A3-1F70-43EC-A3B4-D23A22D4F6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" y="2568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57" name="Object 16">
              <a:extLst>
                <a:ext uri="{FF2B5EF4-FFF2-40B4-BE49-F238E27FC236}">
                  <a16:creationId xmlns:a16="http://schemas.microsoft.com/office/drawing/2014/main" id="{F2E5498D-96C4-4B44-B16A-5EE2DBE539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52" y="2550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" name="Visio" r:id="rId24" imgW="677418" imgH="677418" progId="Visio.Drawing.11">
                    <p:embed/>
                  </p:oleObj>
                </mc:Choice>
                <mc:Fallback>
                  <p:oleObj name="Visio" r:id="rId24" imgW="677418" imgH="677418" progId="Visio.Drawing.11">
                    <p:embed/>
                    <p:pic>
                      <p:nvPicPr>
                        <p:cNvPr id="183357" name="Object 16">
                          <a:extLst>
                            <a:ext uri="{FF2B5EF4-FFF2-40B4-BE49-F238E27FC236}">
                              <a16:creationId xmlns:a16="http://schemas.microsoft.com/office/drawing/2014/main" id="{F2E5498D-96C4-4B44-B16A-5EE2DBE539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" y="2550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58" name="Line 21">
              <a:extLst>
                <a:ext uri="{FF2B5EF4-FFF2-40B4-BE49-F238E27FC236}">
                  <a16:creationId xmlns:a16="http://schemas.microsoft.com/office/drawing/2014/main" id="{65438513-5D3A-4C05-843B-525F16869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" y="1707"/>
              <a:ext cx="136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59" name="Line 22">
              <a:extLst>
                <a:ext uri="{FF2B5EF4-FFF2-40B4-BE49-F238E27FC236}">
                  <a16:creationId xmlns:a16="http://schemas.microsoft.com/office/drawing/2014/main" id="{A1CDC913-9021-48DC-876B-FD1339C77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" y="175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0" name="Line 23">
              <a:extLst>
                <a:ext uri="{FF2B5EF4-FFF2-40B4-BE49-F238E27FC236}">
                  <a16:creationId xmlns:a16="http://schemas.microsoft.com/office/drawing/2014/main" id="{1F163974-B00B-4401-ACCF-612BFE1F0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" y="1525"/>
              <a:ext cx="4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1" name="Line 24">
              <a:extLst>
                <a:ext uri="{FF2B5EF4-FFF2-40B4-BE49-F238E27FC236}">
                  <a16:creationId xmlns:a16="http://schemas.microsoft.com/office/drawing/2014/main" id="{80EB73C9-4390-47F2-B20A-5032A1582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2" y="1525"/>
              <a:ext cx="9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2" name="Line 25">
              <a:extLst>
                <a:ext uri="{FF2B5EF4-FFF2-40B4-BE49-F238E27FC236}">
                  <a16:creationId xmlns:a16="http://schemas.microsoft.com/office/drawing/2014/main" id="{D5740B4A-EDE6-4C21-AF20-CD286BEF9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6" y="2069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3" name="Line 26">
              <a:extLst>
                <a:ext uri="{FF2B5EF4-FFF2-40B4-BE49-F238E27FC236}">
                  <a16:creationId xmlns:a16="http://schemas.microsoft.com/office/drawing/2014/main" id="{5ADEB0B8-FD4A-4CCD-8103-8D08AB9E9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8" y="1979"/>
              <a:ext cx="227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4" name="Line 27">
              <a:extLst>
                <a:ext uri="{FF2B5EF4-FFF2-40B4-BE49-F238E27FC236}">
                  <a16:creationId xmlns:a16="http://schemas.microsoft.com/office/drawing/2014/main" id="{918A4990-2A55-457E-A3BD-B96648A6A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2" y="2115"/>
              <a:ext cx="363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5" name="Line 28">
              <a:extLst>
                <a:ext uri="{FF2B5EF4-FFF2-40B4-BE49-F238E27FC236}">
                  <a16:creationId xmlns:a16="http://schemas.microsoft.com/office/drawing/2014/main" id="{6E1ED4FA-61A6-4F38-B7BA-EBAA6281A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" y="2206"/>
              <a:ext cx="181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6" name="Line 29">
              <a:extLst>
                <a:ext uri="{FF2B5EF4-FFF2-40B4-BE49-F238E27FC236}">
                  <a16:creationId xmlns:a16="http://schemas.microsoft.com/office/drawing/2014/main" id="{040E03DB-20A6-49AB-A59B-9D65E3052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5" y="2478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7" name="Line 30">
              <a:extLst>
                <a:ext uri="{FF2B5EF4-FFF2-40B4-BE49-F238E27FC236}">
                  <a16:creationId xmlns:a16="http://schemas.microsoft.com/office/drawing/2014/main" id="{3442003A-213C-4508-9C32-6AB57FB27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8" y="2478"/>
              <a:ext cx="181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8" name="Line 31">
              <a:extLst>
                <a:ext uri="{FF2B5EF4-FFF2-40B4-BE49-F238E27FC236}">
                  <a16:creationId xmlns:a16="http://schemas.microsoft.com/office/drawing/2014/main" id="{8AF4509B-B721-426C-8920-A7AD996875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" y="293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69" name="Line 32">
              <a:extLst>
                <a:ext uri="{FF2B5EF4-FFF2-40B4-BE49-F238E27FC236}">
                  <a16:creationId xmlns:a16="http://schemas.microsoft.com/office/drawing/2014/main" id="{E2714D82-7D23-4F13-9064-65431AC1C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7" y="2568"/>
              <a:ext cx="45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70" name="Line 33">
              <a:extLst>
                <a:ext uri="{FF2B5EF4-FFF2-40B4-BE49-F238E27FC236}">
                  <a16:creationId xmlns:a16="http://schemas.microsoft.com/office/drawing/2014/main" id="{25797AE9-7AF0-4DFA-A9CD-C95C61605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7" y="2614"/>
              <a:ext cx="18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0084" name="Oval 36">
            <a:extLst>
              <a:ext uri="{FF2B5EF4-FFF2-40B4-BE49-F238E27FC236}">
                <a16:creationId xmlns:a16="http://schemas.microsoft.com/office/drawing/2014/main" id="{68B05533-A09A-45F7-9780-C68B6741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2840038"/>
            <a:ext cx="936625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30085" name="Oval 37">
            <a:extLst>
              <a:ext uri="{FF2B5EF4-FFF2-40B4-BE49-F238E27FC236}">
                <a16:creationId xmlns:a16="http://schemas.microsoft.com/office/drawing/2014/main" id="{916F0D95-3E44-40BB-B4F3-09E9846BE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2408238"/>
            <a:ext cx="936625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30086" name="Oval 38">
            <a:extLst>
              <a:ext uri="{FF2B5EF4-FFF2-40B4-BE49-F238E27FC236}">
                <a16:creationId xmlns:a16="http://schemas.microsoft.com/office/drawing/2014/main" id="{37B1B60A-A10D-4098-A189-D58DD8BD1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3848100"/>
            <a:ext cx="936625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83307" name="Foliennummernplatzhalter 3">
            <a:extLst>
              <a:ext uri="{FF2B5EF4-FFF2-40B4-BE49-F238E27FC236}">
                <a16:creationId xmlns:a16="http://schemas.microsoft.com/office/drawing/2014/main" id="{137E76C2-A9DF-4B63-87B2-90A5BE223E63}"/>
              </a:ext>
            </a:extLst>
          </p:cNvPr>
          <p:cNvSpPr txBox="1">
            <a:spLocks noGrp="1"/>
          </p:cNvSpPr>
          <p:nvPr/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4B883B-A1CD-437E-91BC-FB588A0E9739}" type="slidenum">
              <a:rPr lang="de-DE" altLang="en-US" sz="1000" b="1">
                <a:latin typeface="Tahoma" panose="020B060403050404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81</a:t>
            </a:fld>
            <a:endParaRPr lang="de-DE" altLang="en-US" sz="1200" b="1">
              <a:latin typeface="Tahoma" panose="020B0604030504040204" pitchFamily="34" charset="0"/>
            </a:endParaRPr>
          </a:p>
        </p:txBody>
      </p:sp>
      <p:sp>
        <p:nvSpPr>
          <p:cNvPr id="927752" name="Rectangle 8">
            <a:extLst>
              <a:ext uri="{FF2B5EF4-FFF2-40B4-BE49-F238E27FC236}">
                <a16:creationId xmlns:a16="http://schemas.microsoft.com/office/drawing/2014/main" id="{7B4FF35E-DC75-4AC7-95C5-2726BA9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grpSp>
        <p:nvGrpSpPr>
          <p:cNvPr id="3" name="Group 76">
            <a:extLst>
              <a:ext uri="{FF2B5EF4-FFF2-40B4-BE49-F238E27FC236}">
                <a16:creationId xmlns:a16="http://schemas.microsoft.com/office/drawing/2014/main" id="{143810B0-1341-42F6-BFA9-035D34CFA757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1643063"/>
            <a:ext cx="3675063" cy="3379787"/>
            <a:chOff x="3120" y="1208"/>
            <a:chExt cx="2315" cy="2129"/>
          </a:xfrm>
        </p:grpSpPr>
        <p:graphicFrame>
          <p:nvGraphicFramePr>
            <p:cNvPr id="183321" name="Object 41">
              <a:extLst>
                <a:ext uri="{FF2B5EF4-FFF2-40B4-BE49-F238E27FC236}">
                  <a16:creationId xmlns:a16="http://schemas.microsoft.com/office/drawing/2014/main" id="{A549B9DA-9578-4802-AC60-135903AE29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1480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" name="Visio" r:id="rId25" imgW="651192" imgH="605409" progId="Visio.Drawing.11">
                    <p:embed/>
                  </p:oleObj>
                </mc:Choice>
                <mc:Fallback>
                  <p:oleObj name="Visio" r:id="rId25" imgW="651192" imgH="605409" progId="Visio.Drawing.11">
                    <p:embed/>
                    <p:pic>
                      <p:nvPicPr>
                        <p:cNvPr id="183321" name="Object 41">
                          <a:extLst>
                            <a:ext uri="{FF2B5EF4-FFF2-40B4-BE49-F238E27FC236}">
                              <a16:creationId xmlns:a16="http://schemas.microsoft.com/office/drawing/2014/main" id="{A549B9DA-9578-4802-AC60-135903AE29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480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22" name="Object 42">
              <a:extLst>
                <a:ext uri="{FF2B5EF4-FFF2-40B4-BE49-F238E27FC236}">
                  <a16:creationId xmlns:a16="http://schemas.microsoft.com/office/drawing/2014/main" id="{DB7856B7-4A2C-4A31-84E1-003D6FAE2D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83" y="1480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" name="Visio" r:id="rId26" imgW="651192" imgH="605409" progId="Visio.Drawing.11">
                    <p:embed/>
                  </p:oleObj>
                </mc:Choice>
                <mc:Fallback>
                  <p:oleObj name="Visio" r:id="rId26" imgW="651192" imgH="605409" progId="Visio.Drawing.11">
                    <p:embed/>
                    <p:pic>
                      <p:nvPicPr>
                        <p:cNvPr id="183322" name="Object 42">
                          <a:extLst>
                            <a:ext uri="{FF2B5EF4-FFF2-40B4-BE49-F238E27FC236}">
                              <a16:creationId xmlns:a16="http://schemas.microsoft.com/office/drawing/2014/main" id="{DB7856B7-4A2C-4A31-84E1-003D6FAE2D3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" y="1480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23" name="Object 43">
              <a:extLst>
                <a:ext uri="{FF2B5EF4-FFF2-40B4-BE49-F238E27FC236}">
                  <a16:creationId xmlns:a16="http://schemas.microsoft.com/office/drawing/2014/main" id="{4B423FEB-6ABA-4ED9-9C82-0473135E7E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5" y="1254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" name="Visio" r:id="rId28" imgW="651192" imgH="605409" progId="Visio.Drawing.11">
                    <p:embed/>
                  </p:oleObj>
                </mc:Choice>
                <mc:Fallback>
                  <p:oleObj name="Visio" r:id="rId28" imgW="651192" imgH="605409" progId="Visio.Drawing.11">
                    <p:embed/>
                    <p:pic>
                      <p:nvPicPr>
                        <p:cNvPr id="183323" name="Object 43">
                          <a:extLst>
                            <a:ext uri="{FF2B5EF4-FFF2-40B4-BE49-F238E27FC236}">
                              <a16:creationId xmlns:a16="http://schemas.microsoft.com/office/drawing/2014/main" id="{4B423FEB-6ABA-4ED9-9C82-0473135E7E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5" y="1254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24" name="Object 44">
              <a:extLst>
                <a:ext uri="{FF2B5EF4-FFF2-40B4-BE49-F238E27FC236}">
                  <a16:creationId xmlns:a16="http://schemas.microsoft.com/office/drawing/2014/main" id="{C5A14C76-DC07-409D-9B39-3803556B4E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63" y="1208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6" name="Visio" r:id="rId29" imgW="651192" imgH="605409" progId="Visio.Drawing.11">
                    <p:embed/>
                  </p:oleObj>
                </mc:Choice>
                <mc:Fallback>
                  <p:oleObj name="Visio" r:id="rId29" imgW="651192" imgH="605409" progId="Visio.Drawing.11">
                    <p:embed/>
                    <p:pic>
                      <p:nvPicPr>
                        <p:cNvPr id="183324" name="Object 44">
                          <a:extLst>
                            <a:ext uri="{FF2B5EF4-FFF2-40B4-BE49-F238E27FC236}">
                              <a16:creationId xmlns:a16="http://schemas.microsoft.com/office/drawing/2014/main" id="{C5A14C76-DC07-409D-9B39-3803556B4E8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1208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25" name="Object 45">
              <a:extLst>
                <a:ext uri="{FF2B5EF4-FFF2-40B4-BE49-F238E27FC236}">
                  <a16:creationId xmlns:a16="http://schemas.microsoft.com/office/drawing/2014/main" id="{504223EE-E41C-4EAC-9F6E-2488370A8C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3" y="2252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7" name="Visio" r:id="rId30" imgW="651192" imgH="605409" progId="Visio.Drawing.11">
                    <p:embed/>
                  </p:oleObj>
                </mc:Choice>
                <mc:Fallback>
                  <p:oleObj name="Visio" r:id="rId30" imgW="651192" imgH="605409" progId="Visio.Drawing.11">
                    <p:embed/>
                    <p:pic>
                      <p:nvPicPr>
                        <p:cNvPr id="183325" name="Object 45">
                          <a:extLst>
                            <a:ext uri="{FF2B5EF4-FFF2-40B4-BE49-F238E27FC236}">
                              <a16:creationId xmlns:a16="http://schemas.microsoft.com/office/drawing/2014/main" id="{504223EE-E41C-4EAC-9F6E-2488370A8C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3" y="2252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26" name="Object 46">
              <a:extLst>
                <a:ext uri="{FF2B5EF4-FFF2-40B4-BE49-F238E27FC236}">
                  <a16:creationId xmlns:a16="http://schemas.microsoft.com/office/drawing/2014/main" id="{2436BE2D-000E-4A2D-B0F1-67E3E2ABCA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25" y="2342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8" name="Visio" r:id="rId31" imgW="651192" imgH="605409" progId="Visio.Drawing.11">
                    <p:embed/>
                  </p:oleObj>
                </mc:Choice>
                <mc:Fallback>
                  <p:oleObj name="Visio" r:id="rId31" imgW="651192" imgH="605409" progId="Visio.Drawing.11">
                    <p:embed/>
                    <p:pic>
                      <p:nvPicPr>
                        <p:cNvPr id="183326" name="Object 46">
                          <a:extLst>
                            <a:ext uri="{FF2B5EF4-FFF2-40B4-BE49-F238E27FC236}">
                              <a16:creationId xmlns:a16="http://schemas.microsoft.com/office/drawing/2014/main" id="{2436BE2D-000E-4A2D-B0F1-67E3E2ABCA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5" y="2342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27" name="Object 47">
              <a:extLst>
                <a:ext uri="{FF2B5EF4-FFF2-40B4-BE49-F238E27FC236}">
                  <a16:creationId xmlns:a16="http://schemas.microsoft.com/office/drawing/2014/main" id="{2646ABF2-DB50-41E9-BC67-352B3F29B3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37" y="3023"/>
            <a:ext cx="328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9" name="Visio" r:id="rId33" imgW="520065" imgH="497840" progId="Visio.Drawing.11">
                    <p:embed/>
                  </p:oleObj>
                </mc:Choice>
                <mc:Fallback>
                  <p:oleObj name="Visio" r:id="rId33" imgW="520065" imgH="497840" progId="Visio.Drawing.11">
                    <p:embed/>
                    <p:pic>
                      <p:nvPicPr>
                        <p:cNvPr id="183327" name="Object 47">
                          <a:extLst>
                            <a:ext uri="{FF2B5EF4-FFF2-40B4-BE49-F238E27FC236}">
                              <a16:creationId xmlns:a16="http://schemas.microsoft.com/office/drawing/2014/main" id="{2646ABF2-DB50-41E9-BC67-352B3F29B3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7" y="3023"/>
                          <a:ext cx="328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28" name="Object 48">
              <a:extLst>
                <a:ext uri="{FF2B5EF4-FFF2-40B4-BE49-F238E27FC236}">
                  <a16:creationId xmlns:a16="http://schemas.microsoft.com/office/drawing/2014/main" id="{9F260168-1352-4199-ABB9-31B76A05F2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6" y="1979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0" name="Visio" r:id="rId34" imgW="677418" imgH="677418" progId="Visio.Drawing.11">
                    <p:embed/>
                  </p:oleObj>
                </mc:Choice>
                <mc:Fallback>
                  <p:oleObj name="Visio" r:id="rId34" imgW="677418" imgH="677418" progId="Visio.Drawing.11">
                    <p:embed/>
                    <p:pic>
                      <p:nvPicPr>
                        <p:cNvPr id="183328" name="Object 48">
                          <a:extLst>
                            <a:ext uri="{FF2B5EF4-FFF2-40B4-BE49-F238E27FC236}">
                              <a16:creationId xmlns:a16="http://schemas.microsoft.com/office/drawing/2014/main" id="{9F260168-1352-4199-ABB9-31B76A05F2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6" y="1979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29" name="Object 49">
              <a:extLst>
                <a:ext uri="{FF2B5EF4-FFF2-40B4-BE49-F238E27FC236}">
                  <a16:creationId xmlns:a16="http://schemas.microsoft.com/office/drawing/2014/main" id="{5F0529F7-7016-4AB3-975C-DC329862ED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1" y="1707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1" name="Visio" r:id="rId35" imgW="677418" imgH="677418" progId="Visio.Drawing.11">
                    <p:embed/>
                  </p:oleObj>
                </mc:Choice>
                <mc:Fallback>
                  <p:oleObj name="Visio" r:id="rId35" imgW="677418" imgH="677418" progId="Visio.Drawing.11">
                    <p:embed/>
                    <p:pic>
                      <p:nvPicPr>
                        <p:cNvPr id="183329" name="Object 49">
                          <a:extLst>
                            <a:ext uri="{FF2B5EF4-FFF2-40B4-BE49-F238E27FC236}">
                              <a16:creationId xmlns:a16="http://schemas.microsoft.com/office/drawing/2014/main" id="{5F0529F7-7016-4AB3-975C-DC329862ED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" y="1707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30" name="Object 50">
              <a:extLst>
                <a:ext uri="{FF2B5EF4-FFF2-40B4-BE49-F238E27FC236}">
                  <a16:creationId xmlns:a16="http://schemas.microsoft.com/office/drawing/2014/main" id="{8FB85A41-95DE-47B1-873E-71CFEB1015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27" y="2161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2" name="Visio" r:id="rId36" imgW="677418" imgH="677418" progId="Visio.Drawing.11">
                    <p:embed/>
                  </p:oleObj>
                </mc:Choice>
                <mc:Fallback>
                  <p:oleObj name="Visio" r:id="rId36" imgW="677418" imgH="677418" progId="Visio.Drawing.11">
                    <p:embed/>
                    <p:pic>
                      <p:nvPicPr>
                        <p:cNvPr id="183330" name="Object 50">
                          <a:extLst>
                            <a:ext uri="{FF2B5EF4-FFF2-40B4-BE49-F238E27FC236}">
                              <a16:creationId xmlns:a16="http://schemas.microsoft.com/office/drawing/2014/main" id="{8FB85A41-95DE-47B1-873E-71CFEB1015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" y="2161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31" name="Object 51">
              <a:extLst>
                <a:ext uri="{FF2B5EF4-FFF2-40B4-BE49-F238E27FC236}">
                  <a16:creationId xmlns:a16="http://schemas.microsoft.com/office/drawing/2014/main" id="{905A808D-EB84-480E-A644-7DAF3E5F2E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80" y="2614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" name="Visio" r:id="rId37" imgW="677418" imgH="677418" progId="Visio.Drawing.11">
                    <p:embed/>
                  </p:oleObj>
                </mc:Choice>
                <mc:Fallback>
                  <p:oleObj name="Visio" r:id="rId37" imgW="677418" imgH="677418" progId="Visio.Drawing.11">
                    <p:embed/>
                    <p:pic>
                      <p:nvPicPr>
                        <p:cNvPr id="183331" name="Object 51">
                          <a:extLst>
                            <a:ext uri="{FF2B5EF4-FFF2-40B4-BE49-F238E27FC236}">
                              <a16:creationId xmlns:a16="http://schemas.microsoft.com/office/drawing/2014/main" id="{905A808D-EB84-480E-A644-7DAF3E5F2E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0" y="2614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32" name="Object 52">
              <a:extLst>
                <a:ext uri="{FF2B5EF4-FFF2-40B4-BE49-F238E27FC236}">
                  <a16:creationId xmlns:a16="http://schemas.microsoft.com/office/drawing/2014/main" id="{16F3B0BF-F288-4B49-98FA-83AFC41E18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64" y="2596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" name="Visio" r:id="rId38" imgW="677418" imgH="677418" progId="Visio.Drawing.11">
                    <p:embed/>
                  </p:oleObj>
                </mc:Choice>
                <mc:Fallback>
                  <p:oleObj name="Visio" r:id="rId38" imgW="677418" imgH="677418" progId="Visio.Drawing.11">
                    <p:embed/>
                    <p:pic>
                      <p:nvPicPr>
                        <p:cNvPr id="183332" name="Object 52">
                          <a:extLst>
                            <a:ext uri="{FF2B5EF4-FFF2-40B4-BE49-F238E27FC236}">
                              <a16:creationId xmlns:a16="http://schemas.microsoft.com/office/drawing/2014/main" id="{16F3B0BF-F288-4B49-98FA-83AFC41E18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4" y="2596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33" name="Line 53">
              <a:extLst>
                <a:ext uri="{FF2B5EF4-FFF2-40B4-BE49-F238E27FC236}">
                  <a16:creationId xmlns:a16="http://schemas.microsoft.com/office/drawing/2014/main" id="{A2A8F8D7-4332-457C-BADC-F38436A8A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" y="1753"/>
              <a:ext cx="136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34" name="Line 54">
              <a:extLst>
                <a:ext uri="{FF2B5EF4-FFF2-40B4-BE49-F238E27FC236}">
                  <a16:creationId xmlns:a16="http://schemas.microsoft.com/office/drawing/2014/main" id="{193FA113-5297-4144-B359-DC32AFBB9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3" y="1798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35" name="Line 55">
              <a:extLst>
                <a:ext uri="{FF2B5EF4-FFF2-40B4-BE49-F238E27FC236}">
                  <a16:creationId xmlns:a16="http://schemas.microsoft.com/office/drawing/2014/main" id="{E78C6680-F714-4C8F-9A7F-DA3CA7CF0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2" y="1571"/>
              <a:ext cx="4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36" name="Line 56">
              <a:extLst>
                <a:ext uri="{FF2B5EF4-FFF2-40B4-BE49-F238E27FC236}">
                  <a16:creationId xmlns:a16="http://schemas.microsoft.com/office/drawing/2014/main" id="{5B687C54-1511-4B86-9909-77F4D5EED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4" y="1571"/>
              <a:ext cx="9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37" name="Line 57">
              <a:extLst>
                <a:ext uri="{FF2B5EF4-FFF2-40B4-BE49-F238E27FC236}">
                  <a16:creationId xmlns:a16="http://schemas.microsoft.com/office/drawing/2014/main" id="{1A0EC89D-B7C4-4C20-BCD0-503FE10F1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" y="2115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38" name="Line 58">
              <a:extLst>
                <a:ext uri="{FF2B5EF4-FFF2-40B4-BE49-F238E27FC236}">
                  <a16:creationId xmlns:a16="http://schemas.microsoft.com/office/drawing/2014/main" id="{BF8E1582-B94E-43C8-9984-D64E70F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0" y="2025"/>
              <a:ext cx="227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39" name="Line 59">
              <a:extLst>
                <a:ext uri="{FF2B5EF4-FFF2-40B4-BE49-F238E27FC236}">
                  <a16:creationId xmlns:a16="http://schemas.microsoft.com/office/drawing/2014/main" id="{7AC4E991-EDF3-475D-AFD1-351A21DDE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64" y="2161"/>
              <a:ext cx="363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40" name="Line 60">
              <a:extLst>
                <a:ext uri="{FF2B5EF4-FFF2-40B4-BE49-F238E27FC236}">
                  <a16:creationId xmlns:a16="http://schemas.microsoft.com/office/drawing/2014/main" id="{3A202557-0F31-4F75-9C52-7C9508E31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2252"/>
              <a:ext cx="181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41" name="Line 61">
              <a:extLst>
                <a:ext uri="{FF2B5EF4-FFF2-40B4-BE49-F238E27FC236}">
                  <a16:creationId xmlns:a16="http://schemas.microsoft.com/office/drawing/2014/main" id="{F1859F52-F149-4686-8889-2B77B0F97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7" y="2524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42" name="Line 62">
              <a:extLst>
                <a:ext uri="{FF2B5EF4-FFF2-40B4-BE49-F238E27FC236}">
                  <a16:creationId xmlns:a16="http://schemas.microsoft.com/office/drawing/2014/main" id="{2A75F7F7-2ECE-4B5C-AB6E-24DB272D9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0" y="2524"/>
              <a:ext cx="181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43" name="Line 63">
              <a:extLst>
                <a:ext uri="{FF2B5EF4-FFF2-40B4-BE49-F238E27FC236}">
                  <a16:creationId xmlns:a16="http://schemas.microsoft.com/office/drawing/2014/main" id="{7BA2DEA8-A1F5-4DDA-9DCA-FA5FF132F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9" y="2977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44" name="Line 64">
              <a:extLst>
                <a:ext uri="{FF2B5EF4-FFF2-40B4-BE49-F238E27FC236}">
                  <a16:creationId xmlns:a16="http://schemas.microsoft.com/office/drawing/2014/main" id="{BDFE913D-FEE4-4ADA-9B49-B97721729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2614"/>
              <a:ext cx="45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45" name="Line 65">
              <a:extLst>
                <a:ext uri="{FF2B5EF4-FFF2-40B4-BE49-F238E27FC236}">
                  <a16:creationId xmlns:a16="http://schemas.microsoft.com/office/drawing/2014/main" id="{5F47057D-53C5-4D4C-A071-4000EEC12C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2660"/>
              <a:ext cx="18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77">
            <a:extLst>
              <a:ext uri="{FF2B5EF4-FFF2-40B4-BE49-F238E27FC236}">
                <a16:creationId xmlns:a16="http://schemas.microsoft.com/office/drawing/2014/main" id="{5DFC6C90-0ACB-4C2F-A600-91EFFBDEBB01}"/>
              </a:ext>
            </a:extLst>
          </p:cNvPr>
          <p:cNvGrpSpPr>
            <a:grpSpLocks/>
          </p:cNvGrpSpPr>
          <p:nvPr/>
        </p:nvGrpSpPr>
        <p:grpSpPr bwMode="auto">
          <a:xfrm>
            <a:off x="1282700" y="4424363"/>
            <a:ext cx="431800" cy="576262"/>
            <a:chOff x="626" y="2931"/>
            <a:chExt cx="272" cy="363"/>
          </a:xfrm>
        </p:grpSpPr>
        <p:sp>
          <p:nvSpPr>
            <p:cNvPr id="183319" name="Line 73">
              <a:extLst>
                <a:ext uri="{FF2B5EF4-FFF2-40B4-BE49-F238E27FC236}">
                  <a16:creationId xmlns:a16="http://schemas.microsoft.com/office/drawing/2014/main" id="{3FA95ED7-923D-43C4-80C8-F27798410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76"/>
              <a:ext cx="272" cy="3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3320" name="Line 74">
              <a:extLst>
                <a:ext uri="{FF2B5EF4-FFF2-40B4-BE49-F238E27FC236}">
                  <a16:creationId xmlns:a16="http://schemas.microsoft.com/office/drawing/2014/main" id="{9A817C69-A2B4-4FB8-B349-A9146D4C3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" y="2931"/>
              <a:ext cx="227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30126" name="Object 78">
            <a:extLst>
              <a:ext uri="{FF2B5EF4-FFF2-40B4-BE49-F238E27FC236}">
                <a16:creationId xmlns:a16="http://schemas.microsoft.com/office/drawing/2014/main" id="{1012CBD7-509E-44FB-965F-BDB481C203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0663" y="3514725"/>
          <a:ext cx="503237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" name="Visio" r:id="rId39" imgW="679640" imgH="247587" progId="Visio.Drawing.11">
                  <p:embed/>
                </p:oleObj>
              </mc:Choice>
              <mc:Fallback>
                <p:oleObj name="Visio" r:id="rId39" imgW="679640" imgH="247587" progId="Visio.Drawing.11">
                  <p:embed/>
                  <p:pic>
                    <p:nvPicPr>
                      <p:cNvPr id="130126" name="Object 78">
                        <a:extLst>
                          <a:ext uri="{FF2B5EF4-FFF2-40B4-BE49-F238E27FC236}">
                            <a16:creationId xmlns:a16="http://schemas.microsoft.com/office/drawing/2014/main" id="{1012CBD7-509E-44FB-965F-BDB481C203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3514725"/>
                        <a:ext cx="503237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27" name="Object 79">
            <a:extLst>
              <a:ext uri="{FF2B5EF4-FFF2-40B4-BE49-F238E27FC236}">
                <a16:creationId xmlns:a16="http://schemas.microsoft.com/office/drawing/2014/main" id="{9AD89130-49F7-4E86-8C38-A06D91EDD5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3900" y="3762375"/>
          <a:ext cx="503238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" name="Visio" r:id="rId41" imgW="679640" imgH="247587" progId="Visio.Drawing.11">
                  <p:embed/>
                </p:oleObj>
              </mc:Choice>
              <mc:Fallback>
                <p:oleObj name="Visio" r:id="rId41" imgW="679640" imgH="247587" progId="Visio.Drawing.11">
                  <p:embed/>
                  <p:pic>
                    <p:nvPicPr>
                      <p:cNvPr id="130127" name="Object 79">
                        <a:extLst>
                          <a:ext uri="{FF2B5EF4-FFF2-40B4-BE49-F238E27FC236}">
                            <a16:creationId xmlns:a16="http://schemas.microsoft.com/office/drawing/2014/main" id="{9AD89130-49F7-4E86-8C38-A06D91EDD5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3762375"/>
                        <a:ext cx="503238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28" name="Object 80">
            <a:extLst>
              <a:ext uri="{FF2B5EF4-FFF2-40B4-BE49-F238E27FC236}">
                <a16:creationId xmlns:a16="http://schemas.microsoft.com/office/drawing/2014/main" id="{C5695981-E22B-4619-BC88-C62F38A53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0663" y="4483100"/>
          <a:ext cx="503237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" name="Visio" r:id="rId42" imgW="679640" imgH="247587" progId="Visio.Drawing.11">
                  <p:embed/>
                </p:oleObj>
              </mc:Choice>
              <mc:Fallback>
                <p:oleObj name="Visio" r:id="rId42" imgW="679640" imgH="247587" progId="Visio.Drawing.11">
                  <p:embed/>
                  <p:pic>
                    <p:nvPicPr>
                      <p:cNvPr id="130128" name="Object 80">
                        <a:extLst>
                          <a:ext uri="{FF2B5EF4-FFF2-40B4-BE49-F238E27FC236}">
                            <a16:creationId xmlns:a16="http://schemas.microsoft.com/office/drawing/2014/main" id="{C5695981-E22B-4619-BC88-C62F38A53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4483100"/>
                        <a:ext cx="503237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4" name="Text Box 81">
            <a:extLst>
              <a:ext uri="{FF2B5EF4-FFF2-40B4-BE49-F238E27FC236}">
                <a16:creationId xmlns:a16="http://schemas.microsoft.com/office/drawing/2014/main" id="{4CE28AC6-B59B-4481-BFF4-540B4F6F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143000"/>
            <a:ext cx="3675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/>
              <a:t>Access Control Lists</a:t>
            </a:r>
          </a:p>
        </p:txBody>
      </p:sp>
      <p:sp>
        <p:nvSpPr>
          <p:cNvPr id="130130" name="Text Box 82">
            <a:extLst>
              <a:ext uri="{FF2B5EF4-FFF2-40B4-BE49-F238E27FC236}">
                <a16:creationId xmlns:a16="http://schemas.microsoft.com/office/drawing/2014/main" id="{F4051380-3115-481F-BA71-8021B679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1143000"/>
            <a:ext cx="324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/>
              <a:t>Rate-Limiting</a:t>
            </a:r>
          </a:p>
        </p:txBody>
      </p:sp>
      <p:sp>
        <p:nvSpPr>
          <p:cNvPr id="183316" name="Rectangle 2">
            <a:extLst>
              <a:ext uri="{FF2B5EF4-FFF2-40B4-BE49-F238E27FC236}">
                <a16:creationId xmlns:a16="http://schemas.microsoft.com/office/drawing/2014/main" id="{FCE14775-CCDC-495F-8FB1-8C38211E2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ffectLst/>
              <a:sym typeface="Wingdings" panose="05000000000000000000" pitchFamily="2" charset="2"/>
            </a:endParaRP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776F9FC1-5629-4DCC-9B5B-E5052F06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5072063"/>
            <a:ext cx="354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e.g. black-, white- or grey-List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BB691B90-BD39-4D8F-8B32-8A8B2971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5000625"/>
            <a:ext cx="4278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e.g. traffic shaping, packet shaping, </a:t>
            </a:r>
            <a:br>
              <a:rPr lang="en-US" altLang="en-US"/>
            </a:br>
            <a:r>
              <a:rPr lang="en-US" altLang="en-US"/>
              <a:t>bandwidth throttling, …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09136D-B2AC-4BBC-AEA3-6C7BCD91CDB4}"/>
              </a:ext>
            </a:extLst>
          </p:cNvPr>
          <p:cNvSpPr txBox="1"/>
          <p:nvPr/>
        </p:nvSpPr>
        <p:spPr>
          <a:xfrm>
            <a:off x="453890" y="16168"/>
            <a:ext cx="49311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effectLst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effectLst/>
                <a:latin typeface="+mj-lt"/>
              </a:rPr>
              <a:t>Process of EWS</a:t>
            </a:r>
            <a:br>
              <a:rPr lang="en-US" altLang="en-US" sz="2800" b="1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altLang="en-US" sz="2400" b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 Possible reactions (2/3)</a:t>
            </a:r>
            <a:endParaRPr lang="de-DE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4" grpId="0" animBg="1"/>
      <p:bldP spid="130085" grpId="0" animBg="1"/>
      <p:bldP spid="130086" grpId="0" animBg="1"/>
      <p:bldP spid="927752" grpId="0" animBg="1"/>
      <p:bldP spid="130130" grpId="0"/>
      <p:bldP spid="73" grpId="0"/>
      <p:bldP spid="7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72">
            <a:extLst>
              <a:ext uri="{FF2B5EF4-FFF2-40B4-BE49-F238E27FC236}">
                <a16:creationId xmlns:a16="http://schemas.microsoft.com/office/drawing/2014/main" id="{8C69C657-C931-4618-83CB-2F7BF461C89C}"/>
              </a:ext>
            </a:extLst>
          </p:cNvPr>
          <p:cNvGrpSpPr>
            <a:grpSpLocks/>
          </p:cNvGrpSpPr>
          <p:nvPr/>
        </p:nvGrpSpPr>
        <p:grpSpPr bwMode="auto">
          <a:xfrm>
            <a:off x="666750" y="1555750"/>
            <a:ext cx="3675063" cy="3379788"/>
            <a:chOff x="308" y="1162"/>
            <a:chExt cx="2315" cy="2129"/>
          </a:xfrm>
        </p:grpSpPr>
        <p:graphicFrame>
          <p:nvGraphicFramePr>
            <p:cNvPr id="185402" name="Object 4">
              <a:extLst>
                <a:ext uri="{FF2B5EF4-FFF2-40B4-BE49-F238E27FC236}">
                  <a16:creationId xmlns:a16="http://schemas.microsoft.com/office/drawing/2014/main" id="{F2E08725-8115-4F57-8B49-C04575FB10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8" y="1434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9" name="Visio" r:id="rId4" imgW="651192" imgH="605409" progId="Visio.Drawing.11">
                    <p:embed/>
                  </p:oleObj>
                </mc:Choice>
                <mc:Fallback>
                  <p:oleObj name="Visio" r:id="rId4" imgW="651192" imgH="605409" progId="Visio.Drawing.11">
                    <p:embed/>
                    <p:pic>
                      <p:nvPicPr>
                        <p:cNvPr id="185402" name="Object 4">
                          <a:extLst>
                            <a:ext uri="{FF2B5EF4-FFF2-40B4-BE49-F238E27FC236}">
                              <a16:creationId xmlns:a16="http://schemas.microsoft.com/office/drawing/2014/main" id="{F2E08725-8115-4F57-8B49-C04575FB10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" y="1434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03" name="Object 5">
              <a:extLst>
                <a:ext uri="{FF2B5EF4-FFF2-40B4-BE49-F238E27FC236}">
                  <a16:creationId xmlns:a16="http://schemas.microsoft.com/office/drawing/2014/main" id="{69BCC489-10DA-47F9-943E-284A3792B0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1" y="1434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0" name="Visio" r:id="rId6" imgW="651192" imgH="605409" progId="Visio.Drawing.11">
                    <p:embed/>
                  </p:oleObj>
                </mc:Choice>
                <mc:Fallback>
                  <p:oleObj name="Visio" r:id="rId6" imgW="651192" imgH="605409" progId="Visio.Drawing.11">
                    <p:embed/>
                    <p:pic>
                      <p:nvPicPr>
                        <p:cNvPr id="185403" name="Object 5">
                          <a:extLst>
                            <a:ext uri="{FF2B5EF4-FFF2-40B4-BE49-F238E27FC236}">
                              <a16:creationId xmlns:a16="http://schemas.microsoft.com/office/drawing/2014/main" id="{69BCC489-10DA-47F9-943E-284A3792B0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" y="1434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04" name="Object 6">
              <a:extLst>
                <a:ext uri="{FF2B5EF4-FFF2-40B4-BE49-F238E27FC236}">
                  <a16:creationId xmlns:a16="http://schemas.microsoft.com/office/drawing/2014/main" id="{13A8F85F-8867-42EE-8270-1F780CCC1F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33" y="1208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1" name="Visio" r:id="rId8" imgW="651192" imgH="605409" progId="Visio.Drawing.11">
                    <p:embed/>
                  </p:oleObj>
                </mc:Choice>
                <mc:Fallback>
                  <p:oleObj name="Visio" r:id="rId8" imgW="651192" imgH="605409" progId="Visio.Drawing.11">
                    <p:embed/>
                    <p:pic>
                      <p:nvPicPr>
                        <p:cNvPr id="185404" name="Object 6">
                          <a:extLst>
                            <a:ext uri="{FF2B5EF4-FFF2-40B4-BE49-F238E27FC236}">
                              <a16:creationId xmlns:a16="http://schemas.microsoft.com/office/drawing/2014/main" id="{13A8F85F-8867-42EE-8270-1F780CCC1F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3" y="1208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05" name="Object 7">
              <a:extLst>
                <a:ext uri="{FF2B5EF4-FFF2-40B4-BE49-F238E27FC236}">
                  <a16:creationId xmlns:a16="http://schemas.microsoft.com/office/drawing/2014/main" id="{153A38AC-C157-404E-A70F-1E2D13860E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51" y="1162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" name="Visio" r:id="rId10" imgW="651192" imgH="605409" progId="Visio.Drawing.11">
                    <p:embed/>
                  </p:oleObj>
                </mc:Choice>
                <mc:Fallback>
                  <p:oleObj name="Visio" r:id="rId10" imgW="651192" imgH="605409" progId="Visio.Drawing.11">
                    <p:embed/>
                    <p:pic>
                      <p:nvPicPr>
                        <p:cNvPr id="185405" name="Object 7">
                          <a:extLst>
                            <a:ext uri="{FF2B5EF4-FFF2-40B4-BE49-F238E27FC236}">
                              <a16:creationId xmlns:a16="http://schemas.microsoft.com/office/drawing/2014/main" id="{153A38AC-C157-404E-A70F-1E2D13860E3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1162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06" name="Object 8">
              <a:extLst>
                <a:ext uri="{FF2B5EF4-FFF2-40B4-BE49-F238E27FC236}">
                  <a16:creationId xmlns:a16="http://schemas.microsoft.com/office/drawing/2014/main" id="{8A4BC864-0D19-4F65-BACD-C42FDBB8F8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41" y="2206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" name="Visio" r:id="rId12" imgW="651192" imgH="605409" progId="Visio.Drawing.11">
                    <p:embed/>
                  </p:oleObj>
                </mc:Choice>
                <mc:Fallback>
                  <p:oleObj name="Visio" r:id="rId12" imgW="651192" imgH="605409" progId="Visio.Drawing.11">
                    <p:embed/>
                    <p:pic>
                      <p:nvPicPr>
                        <p:cNvPr id="185406" name="Object 8">
                          <a:extLst>
                            <a:ext uri="{FF2B5EF4-FFF2-40B4-BE49-F238E27FC236}">
                              <a16:creationId xmlns:a16="http://schemas.microsoft.com/office/drawing/2014/main" id="{8A4BC864-0D19-4F65-BACD-C42FDBB8F8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1" y="2206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07" name="Object 9">
              <a:extLst>
                <a:ext uri="{FF2B5EF4-FFF2-40B4-BE49-F238E27FC236}">
                  <a16:creationId xmlns:a16="http://schemas.microsoft.com/office/drawing/2014/main" id="{8F1694E9-9DAF-4CC1-B0D7-49FACAB838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13" y="2296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4" name="Visio" r:id="rId14" imgW="651192" imgH="605409" progId="Visio.Drawing.11">
                    <p:embed/>
                  </p:oleObj>
                </mc:Choice>
                <mc:Fallback>
                  <p:oleObj name="Visio" r:id="rId14" imgW="651192" imgH="605409" progId="Visio.Drawing.11">
                    <p:embed/>
                    <p:pic>
                      <p:nvPicPr>
                        <p:cNvPr id="185407" name="Object 9">
                          <a:extLst>
                            <a:ext uri="{FF2B5EF4-FFF2-40B4-BE49-F238E27FC236}">
                              <a16:creationId xmlns:a16="http://schemas.microsoft.com/office/drawing/2014/main" id="{8F1694E9-9DAF-4CC1-B0D7-49FACAB838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3" y="2296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08" name="Object 10">
              <a:extLst>
                <a:ext uri="{FF2B5EF4-FFF2-40B4-BE49-F238E27FC236}">
                  <a16:creationId xmlns:a16="http://schemas.microsoft.com/office/drawing/2014/main" id="{2BC528D8-E967-4A5F-845E-3C6D797F04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5" y="2977"/>
            <a:ext cx="328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" name="Visio" r:id="rId16" imgW="520065" imgH="497840" progId="Visio.Drawing.11">
                    <p:embed/>
                  </p:oleObj>
                </mc:Choice>
                <mc:Fallback>
                  <p:oleObj name="Visio" r:id="rId16" imgW="520065" imgH="497840" progId="Visio.Drawing.11">
                    <p:embed/>
                    <p:pic>
                      <p:nvPicPr>
                        <p:cNvPr id="185408" name="Object 10">
                          <a:extLst>
                            <a:ext uri="{FF2B5EF4-FFF2-40B4-BE49-F238E27FC236}">
                              <a16:creationId xmlns:a16="http://schemas.microsoft.com/office/drawing/2014/main" id="{2BC528D8-E967-4A5F-845E-3C6D797F04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" y="2977"/>
                          <a:ext cx="328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09" name="Object 11">
              <a:extLst>
                <a:ext uri="{FF2B5EF4-FFF2-40B4-BE49-F238E27FC236}">
                  <a16:creationId xmlns:a16="http://schemas.microsoft.com/office/drawing/2014/main" id="{D01F06B2-8AD8-4B89-B6BD-5F3E7D3E51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4" y="1933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" name="Visio" r:id="rId18" imgW="677418" imgH="677418" progId="Visio.Drawing.11">
                    <p:embed/>
                  </p:oleObj>
                </mc:Choice>
                <mc:Fallback>
                  <p:oleObj name="Visio" r:id="rId18" imgW="677418" imgH="677418" progId="Visio.Drawing.11">
                    <p:embed/>
                    <p:pic>
                      <p:nvPicPr>
                        <p:cNvPr id="185409" name="Object 11">
                          <a:extLst>
                            <a:ext uri="{FF2B5EF4-FFF2-40B4-BE49-F238E27FC236}">
                              <a16:creationId xmlns:a16="http://schemas.microsoft.com/office/drawing/2014/main" id="{D01F06B2-8AD8-4B89-B6BD-5F3E7D3E51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" y="1933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10" name="Object 12">
              <a:extLst>
                <a:ext uri="{FF2B5EF4-FFF2-40B4-BE49-F238E27FC236}">
                  <a16:creationId xmlns:a16="http://schemas.microsoft.com/office/drawing/2014/main" id="{3378C623-2ACB-4D0D-8518-198972BF12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9" y="1661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7" name="Visio" r:id="rId20" imgW="677418" imgH="677418" progId="Visio.Drawing.11">
                    <p:embed/>
                  </p:oleObj>
                </mc:Choice>
                <mc:Fallback>
                  <p:oleObj name="Visio" r:id="rId20" imgW="677418" imgH="677418" progId="Visio.Drawing.11">
                    <p:embed/>
                    <p:pic>
                      <p:nvPicPr>
                        <p:cNvPr id="185410" name="Object 12">
                          <a:extLst>
                            <a:ext uri="{FF2B5EF4-FFF2-40B4-BE49-F238E27FC236}">
                              <a16:creationId xmlns:a16="http://schemas.microsoft.com/office/drawing/2014/main" id="{3378C623-2ACB-4D0D-8518-198972BF12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9" y="1661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11" name="Object 13">
              <a:extLst>
                <a:ext uri="{FF2B5EF4-FFF2-40B4-BE49-F238E27FC236}">
                  <a16:creationId xmlns:a16="http://schemas.microsoft.com/office/drawing/2014/main" id="{5FA89E50-0F07-4C2B-AFB6-B273DEFC42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5" y="2115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8" name="Visio" r:id="rId21" imgW="677418" imgH="677418" progId="Visio.Drawing.11">
                    <p:embed/>
                  </p:oleObj>
                </mc:Choice>
                <mc:Fallback>
                  <p:oleObj name="Visio" r:id="rId21" imgW="677418" imgH="677418" progId="Visio.Drawing.11">
                    <p:embed/>
                    <p:pic>
                      <p:nvPicPr>
                        <p:cNvPr id="185411" name="Object 13">
                          <a:extLst>
                            <a:ext uri="{FF2B5EF4-FFF2-40B4-BE49-F238E27FC236}">
                              <a16:creationId xmlns:a16="http://schemas.microsoft.com/office/drawing/2014/main" id="{5FA89E50-0F07-4C2B-AFB6-B273DEFC42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5" y="2115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12" name="Object 14">
              <a:extLst>
                <a:ext uri="{FF2B5EF4-FFF2-40B4-BE49-F238E27FC236}">
                  <a16:creationId xmlns:a16="http://schemas.microsoft.com/office/drawing/2014/main" id="{33869CF6-0233-47F6-95B2-6A66264CEF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68" y="2568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" name="Visio" r:id="rId22" imgW="677418" imgH="677418" progId="Visio.Drawing.11">
                    <p:embed/>
                  </p:oleObj>
                </mc:Choice>
                <mc:Fallback>
                  <p:oleObj name="Visio" r:id="rId22" imgW="677418" imgH="677418" progId="Visio.Drawing.11">
                    <p:embed/>
                    <p:pic>
                      <p:nvPicPr>
                        <p:cNvPr id="185412" name="Object 14">
                          <a:extLst>
                            <a:ext uri="{FF2B5EF4-FFF2-40B4-BE49-F238E27FC236}">
                              <a16:creationId xmlns:a16="http://schemas.microsoft.com/office/drawing/2014/main" id="{33869CF6-0233-47F6-95B2-6A66264CEF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" y="2568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13" name="Object 15">
              <a:extLst>
                <a:ext uri="{FF2B5EF4-FFF2-40B4-BE49-F238E27FC236}">
                  <a16:creationId xmlns:a16="http://schemas.microsoft.com/office/drawing/2014/main" id="{87C2D057-4918-4CE4-96D9-DE77DBC8E6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52" y="2550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0" name="Visio" r:id="rId23" imgW="677418" imgH="677418" progId="Visio.Drawing.11">
                    <p:embed/>
                  </p:oleObj>
                </mc:Choice>
                <mc:Fallback>
                  <p:oleObj name="Visio" r:id="rId23" imgW="677418" imgH="677418" progId="Visio.Drawing.11">
                    <p:embed/>
                    <p:pic>
                      <p:nvPicPr>
                        <p:cNvPr id="185413" name="Object 15">
                          <a:extLst>
                            <a:ext uri="{FF2B5EF4-FFF2-40B4-BE49-F238E27FC236}">
                              <a16:creationId xmlns:a16="http://schemas.microsoft.com/office/drawing/2014/main" id="{87C2D057-4918-4CE4-96D9-DE77DBC8E6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" y="2550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414" name="Line 20">
              <a:extLst>
                <a:ext uri="{FF2B5EF4-FFF2-40B4-BE49-F238E27FC236}">
                  <a16:creationId xmlns:a16="http://schemas.microsoft.com/office/drawing/2014/main" id="{7D5FDB25-7E2A-41DB-843A-84673A9B5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" y="1707"/>
              <a:ext cx="136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15" name="Line 21">
              <a:extLst>
                <a:ext uri="{FF2B5EF4-FFF2-40B4-BE49-F238E27FC236}">
                  <a16:creationId xmlns:a16="http://schemas.microsoft.com/office/drawing/2014/main" id="{FE08B36C-1CBD-4217-94DC-359A65B14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" y="175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16" name="Line 22">
              <a:extLst>
                <a:ext uri="{FF2B5EF4-FFF2-40B4-BE49-F238E27FC236}">
                  <a16:creationId xmlns:a16="http://schemas.microsoft.com/office/drawing/2014/main" id="{DE5710BA-CEAE-49E6-A54F-A5A6646B6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" y="1525"/>
              <a:ext cx="4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17" name="Line 23">
              <a:extLst>
                <a:ext uri="{FF2B5EF4-FFF2-40B4-BE49-F238E27FC236}">
                  <a16:creationId xmlns:a16="http://schemas.microsoft.com/office/drawing/2014/main" id="{099429D7-8C44-4DAF-B7B4-3075FC7F0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2" y="1525"/>
              <a:ext cx="9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18" name="Line 24">
              <a:extLst>
                <a:ext uri="{FF2B5EF4-FFF2-40B4-BE49-F238E27FC236}">
                  <a16:creationId xmlns:a16="http://schemas.microsoft.com/office/drawing/2014/main" id="{BCAEF3F0-9E51-4A35-83CD-54946D012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6" y="2069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19" name="Line 25">
              <a:extLst>
                <a:ext uri="{FF2B5EF4-FFF2-40B4-BE49-F238E27FC236}">
                  <a16:creationId xmlns:a16="http://schemas.microsoft.com/office/drawing/2014/main" id="{187455DA-A4D4-43AA-822D-FC0E737BD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8" y="1979"/>
              <a:ext cx="227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20" name="Line 26">
              <a:extLst>
                <a:ext uri="{FF2B5EF4-FFF2-40B4-BE49-F238E27FC236}">
                  <a16:creationId xmlns:a16="http://schemas.microsoft.com/office/drawing/2014/main" id="{BDE433AB-6EED-4E6C-9A9A-B70DEE5D0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2" y="2115"/>
              <a:ext cx="363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21" name="Line 27">
              <a:extLst>
                <a:ext uri="{FF2B5EF4-FFF2-40B4-BE49-F238E27FC236}">
                  <a16:creationId xmlns:a16="http://schemas.microsoft.com/office/drawing/2014/main" id="{6D51BE6F-0C9E-4C6E-B392-B720804A1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" y="2206"/>
              <a:ext cx="181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22" name="Line 28">
              <a:extLst>
                <a:ext uri="{FF2B5EF4-FFF2-40B4-BE49-F238E27FC236}">
                  <a16:creationId xmlns:a16="http://schemas.microsoft.com/office/drawing/2014/main" id="{60EE2101-9C4A-4539-A7A3-321DFB5E33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5" y="2478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23" name="Line 29">
              <a:extLst>
                <a:ext uri="{FF2B5EF4-FFF2-40B4-BE49-F238E27FC236}">
                  <a16:creationId xmlns:a16="http://schemas.microsoft.com/office/drawing/2014/main" id="{CCA868BF-F720-4C48-9962-469FE064E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8" y="2478"/>
              <a:ext cx="181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24" name="Line 30">
              <a:extLst>
                <a:ext uri="{FF2B5EF4-FFF2-40B4-BE49-F238E27FC236}">
                  <a16:creationId xmlns:a16="http://schemas.microsoft.com/office/drawing/2014/main" id="{C5F300BA-5FF9-45FE-AB4C-07BD78104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" y="293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25" name="Line 31">
              <a:extLst>
                <a:ext uri="{FF2B5EF4-FFF2-40B4-BE49-F238E27FC236}">
                  <a16:creationId xmlns:a16="http://schemas.microsoft.com/office/drawing/2014/main" id="{1871A106-86D9-4BD1-97F6-A93F53749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7" y="2568"/>
              <a:ext cx="45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26" name="Line 32">
              <a:extLst>
                <a:ext uri="{FF2B5EF4-FFF2-40B4-BE49-F238E27FC236}">
                  <a16:creationId xmlns:a16="http://schemas.microsoft.com/office/drawing/2014/main" id="{BFEB70FA-6E34-462E-BEE6-EF19F094F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7" y="2614"/>
              <a:ext cx="18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5347" name="Foliennummernplatzhalter 3">
            <a:extLst>
              <a:ext uri="{FF2B5EF4-FFF2-40B4-BE49-F238E27FC236}">
                <a16:creationId xmlns:a16="http://schemas.microsoft.com/office/drawing/2014/main" id="{60D43E1B-0911-4387-B1C4-59ABC30BAC65}"/>
              </a:ext>
            </a:extLst>
          </p:cNvPr>
          <p:cNvSpPr txBox="1">
            <a:spLocks noGrp="1"/>
          </p:cNvSpPr>
          <p:nvPr/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005B06-1896-4D9A-A45A-202EC9AE2FE3}" type="slidenum">
              <a:rPr lang="de-DE" altLang="en-US" sz="1000" b="1">
                <a:latin typeface="Tahoma" panose="020B060403050404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82</a:t>
            </a:fld>
            <a:endParaRPr lang="de-DE" altLang="en-US" sz="1200" b="1">
              <a:latin typeface="Tahoma" panose="020B0604030504040204" pitchFamily="34" charset="0"/>
            </a:endParaRPr>
          </a:p>
        </p:txBody>
      </p:sp>
      <p:sp>
        <p:nvSpPr>
          <p:cNvPr id="927752" name="Rectangle 8">
            <a:extLst>
              <a:ext uri="{FF2B5EF4-FFF2-40B4-BE49-F238E27FC236}">
                <a16:creationId xmlns:a16="http://schemas.microsoft.com/office/drawing/2014/main" id="{FE289ACE-4047-4108-B8BC-AF2B6B47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grpSp>
        <p:nvGrpSpPr>
          <p:cNvPr id="3" name="Group 73">
            <a:extLst>
              <a:ext uri="{FF2B5EF4-FFF2-40B4-BE49-F238E27FC236}">
                <a16:creationId xmlns:a16="http://schemas.microsoft.com/office/drawing/2014/main" id="{E6574EE7-0966-4874-96B0-E6AB781A3403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1428750"/>
            <a:ext cx="3675063" cy="3379788"/>
            <a:chOff x="3120" y="1162"/>
            <a:chExt cx="2315" cy="2129"/>
          </a:xfrm>
        </p:grpSpPr>
        <p:graphicFrame>
          <p:nvGraphicFramePr>
            <p:cNvPr id="185377" name="Object 40">
              <a:extLst>
                <a:ext uri="{FF2B5EF4-FFF2-40B4-BE49-F238E27FC236}">
                  <a16:creationId xmlns:a16="http://schemas.microsoft.com/office/drawing/2014/main" id="{23E52225-D4D6-42AF-A3EA-23299655D2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1434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" name="Visio" r:id="rId25" imgW="651192" imgH="605409" progId="Visio.Drawing.11">
                    <p:embed/>
                  </p:oleObj>
                </mc:Choice>
                <mc:Fallback>
                  <p:oleObj name="Visio" r:id="rId25" imgW="651192" imgH="605409" progId="Visio.Drawing.11">
                    <p:embed/>
                    <p:pic>
                      <p:nvPicPr>
                        <p:cNvPr id="185377" name="Object 40">
                          <a:extLst>
                            <a:ext uri="{FF2B5EF4-FFF2-40B4-BE49-F238E27FC236}">
                              <a16:creationId xmlns:a16="http://schemas.microsoft.com/office/drawing/2014/main" id="{23E52225-D4D6-42AF-A3EA-23299655D2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434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78" name="Object 41">
              <a:extLst>
                <a:ext uri="{FF2B5EF4-FFF2-40B4-BE49-F238E27FC236}">
                  <a16:creationId xmlns:a16="http://schemas.microsoft.com/office/drawing/2014/main" id="{C23DEE2F-85FA-4198-B6C9-C9C7D0FB0E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83" y="1434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2" name="Visio" r:id="rId26" imgW="651192" imgH="605409" progId="Visio.Drawing.11">
                    <p:embed/>
                  </p:oleObj>
                </mc:Choice>
                <mc:Fallback>
                  <p:oleObj name="Visio" r:id="rId26" imgW="651192" imgH="605409" progId="Visio.Drawing.11">
                    <p:embed/>
                    <p:pic>
                      <p:nvPicPr>
                        <p:cNvPr id="185378" name="Object 41">
                          <a:extLst>
                            <a:ext uri="{FF2B5EF4-FFF2-40B4-BE49-F238E27FC236}">
                              <a16:creationId xmlns:a16="http://schemas.microsoft.com/office/drawing/2014/main" id="{C23DEE2F-85FA-4198-B6C9-C9C7D0FB0E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" y="1434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79" name="Object 42">
              <a:extLst>
                <a:ext uri="{FF2B5EF4-FFF2-40B4-BE49-F238E27FC236}">
                  <a16:creationId xmlns:a16="http://schemas.microsoft.com/office/drawing/2014/main" id="{74172F54-E024-49B8-A7F4-EF1358E9D3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5" y="1208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3" name="Visio" r:id="rId27" imgW="651192" imgH="605409" progId="Visio.Drawing.11">
                    <p:embed/>
                  </p:oleObj>
                </mc:Choice>
                <mc:Fallback>
                  <p:oleObj name="Visio" r:id="rId27" imgW="651192" imgH="605409" progId="Visio.Drawing.11">
                    <p:embed/>
                    <p:pic>
                      <p:nvPicPr>
                        <p:cNvPr id="185379" name="Object 42">
                          <a:extLst>
                            <a:ext uri="{FF2B5EF4-FFF2-40B4-BE49-F238E27FC236}">
                              <a16:creationId xmlns:a16="http://schemas.microsoft.com/office/drawing/2014/main" id="{74172F54-E024-49B8-A7F4-EF1358E9D38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5" y="1208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0" name="Object 43">
              <a:extLst>
                <a:ext uri="{FF2B5EF4-FFF2-40B4-BE49-F238E27FC236}">
                  <a16:creationId xmlns:a16="http://schemas.microsoft.com/office/drawing/2014/main" id="{5841A517-700D-427A-8FFD-82DAA8CC73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63" y="1162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4" name="Visio" r:id="rId28" imgW="651192" imgH="605409" progId="Visio.Drawing.11">
                    <p:embed/>
                  </p:oleObj>
                </mc:Choice>
                <mc:Fallback>
                  <p:oleObj name="Visio" r:id="rId28" imgW="651192" imgH="605409" progId="Visio.Drawing.11">
                    <p:embed/>
                    <p:pic>
                      <p:nvPicPr>
                        <p:cNvPr id="185380" name="Object 43">
                          <a:extLst>
                            <a:ext uri="{FF2B5EF4-FFF2-40B4-BE49-F238E27FC236}">
                              <a16:creationId xmlns:a16="http://schemas.microsoft.com/office/drawing/2014/main" id="{5841A517-700D-427A-8FFD-82DAA8CC73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1162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1" name="Object 44">
              <a:extLst>
                <a:ext uri="{FF2B5EF4-FFF2-40B4-BE49-F238E27FC236}">
                  <a16:creationId xmlns:a16="http://schemas.microsoft.com/office/drawing/2014/main" id="{B53C7112-B0E4-46B8-B5DF-814C2A467F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3" y="2206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" name="Visio" r:id="rId29" imgW="651192" imgH="605409" progId="Visio.Drawing.11">
                    <p:embed/>
                  </p:oleObj>
                </mc:Choice>
                <mc:Fallback>
                  <p:oleObj name="Visio" r:id="rId29" imgW="651192" imgH="605409" progId="Visio.Drawing.11">
                    <p:embed/>
                    <p:pic>
                      <p:nvPicPr>
                        <p:cNvPr id="185381" name="Object 44">
                          <a:extLst>
                            <a:ext uri="{FF2B5EF4-FFF2-40B4-BE49-F238E27FC236}">
                              <a16:creationId xmlns:a16="http://schemas.microsoft.com/office/drawing/2014/main" id="{B53C7112-B0E4-46B8-B5DF-814C2A467F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3" y="2206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2" name="Object 45">
              <a:extLst>
                <a:ext uri="{FF2B5EF4-FFF2-40B4-BE49-F238E27FC236}">
                  <a16:creationId xmlns:a16="http://schemas.microsoft.com/office/drawing/2014/main" id="{130F35B2-5A72-4505-B98A-A941E573DB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25" y="2296"/>
            <a:ext cx="41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" name="Visio" r:id="rId30" imgW="651192" imgH="605409" progId="Visio.Drawing.11">
                    <p:embed/>
                  </p:oleObj>
                </mc:Choice>
                <mc:Fallback>
                  <p:oleObj name="Visio" r:id="rId30" imgW="651192" imgH="605409" progId="Visio.Drawing.11">
                    <p:embed/>
                    <p:pic>
                      <p:nvPicPr>
                        <p:cNvPr id="185382" name="Object 45">
                          <a:extLst>
                            <a:ext uri="{FF2B5EF4-FFF2-40B4-BE49-F238E27FC236}">
                              <a16:creationId xmlns:a16="http://schemas.microsoft.com/office/drawing/2014/main" id="{130F35B2-5A72-4505-B98A-A941E573DB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5" y="2296"/>
                          <a:ext cx="410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3" name="Object 46">
              <a:extLst>
                <a:ext uri="{FF2B5EF4-FFF2-40B4-BE49-F238E27FC236}">
                  <a16:creationId xmlns:a16="http://schemas.microsoft.com/office/drawing/2014/main" id="{AB74C361-E463-4919-8031-186AB093CE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37" y="2977"/>
            <a:ext cx="328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7" name="Visio" r:id="rId31" imgW="520065" imgH="497840" progId="Visio.Drawing.11">
                    <p:embed/>
                  </p:oleObj>
                </mc:Choice>
                <mc:Fallback>
                  <p:oleObj name="Visio" r:id="rId31" imgW="520065" imgH="497840" progId="Visio.Drawing.11">
                    <p:embed/>
                    <p:pic>
                      <p:nvPicPr>
                        <p:cNvPr id="185383" name="Object 46">
                          <a:extLst>
                            <a:ext uri="{FF2B5EF4-FFF2-40B4-BE49-F238E27FC236}">
                              <a16:creationId xmlns:a16="http://schemas.microsoft.com/office/drawing/2014/main" id="{AB74C361-E463-4919-8031-186AB093CE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7" y="2977"/>
                          <a:ext cx="328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4" name="Object 47">
              <a:extLst>
                <a:ext uri="{FF2B5EF4-FFF2-40B4-BE49-F238E27FC236}">
                  <a16:creationId xmlns:a16="http://schemas.microsoft.com/office/drawing/2014/main" id="{93BB62A7-831A-413D-983A-E8CFD0FA8F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6" y="1933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8" name="Visio" r:id="rId32" imgW="677418" imgH="677418" progId="Visio.Drawing.11">
                    <p:embed/>
                  </p:oleObj>
                </mc:Choice>
                <mc:Fallback>
                  <p:oleObj name="Visio" r:id="rId32" imgW="677418" imgH="677418" progId="Visio.Drawing.11">
                    <p:embed/>
                    <p:pic>
                      <p:nvPicPr>
                        <p:cNvPr id="185384" name="Object 47">
                          <a:extLst>
                            <a:ext uri="{FF2B5EF4-FFF2-40B4-BE49-F238E27FC236}">
                              <a16:creationId xmlns:a16="http://schemas.microsoft.com/office/drawing/2014/main" id="{93BB62A7-831A-413D-983A-E8CFD0FA8F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6" y="1933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5" name="Object 48">
              <a:extLst>
                <a:ext uri="{FF2B5EF4-FFF2-40B4-BE49-F238E27FC236}">
                  <a16:creationId xmlns:a16="http://schemas.microsoft.com/office/drawing/2014/main" id="{46B88C85-62A0-4CC7-924E-BB781C5FC6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1" y="1661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" name="Visio" r:id="rId33" imgW="677418" imgH="677418" progId="Visio.Drawing.11">
                    <p:embed/>
                  </p:oleObj>
                </mc:Choice>
                <mc:Fallback>
                  <p:oleObj name="Visio" r:id="rId33" imgW="677418" imgH="677418" progId="Visio.Drawing.11">
                    <p:embed/>
                    <p:pic>
                      <p:nvPicPr>
                        <p:cNvPr id="185385" name="Object 48">
                          <a:extLst>
                            <a:ext uri="{FF2B5EF4-FFF2-40B4-BE49-F238E27FC236}">
                              <a16:creationId xmlns:a16="http://schemas.microsoft.com/office/drawing/2014/main" id="{46B88C85-62A0-4CC7-924E-BB781C5FC6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" y="1661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6" name="Object 49">
              <a:extLst>
                <a:ext uri="{FF2B5EF4-FFF2-40B4-BE49-F238E27FC236}">
                  <a16:creationId xmlns:a16="http://schemas.microsoft.com/office/drawing/2014/main" id="{DA0109DB-ED15-4ACA-AC94-EF0BB29AAD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27" y="2115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0" name="Visio" r:id="rId34" imgW="677418" imgH="677418" progId="Visio.Drawing.11">
                    <p:embed/>
                  </p:oleObj>
                </mc:Choice>
                <mc:Fallback>
                  <p:oleObj name="Visio" r:id="rId34" imgW="677418" imgH="677418" progId="Visio.Drawing.11">
                    <p:embed/>
                    <p:pic>
                      <p:nvPicPr>
                        <p:cNvPr id="185386" name="Object 49">
                          <a:extLst>
                            <a:ext uri="{FF2B5EF4-FFF2-40B4-BE49-F238E27FC236}">
                              <a16:creationId xmlns:a16="http://schemas.microsoft.com/office/drawing/2014/main" id="{DA0109DB-ED15-4ACA-AC94-EF0BB29AAD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" y="2115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7" name="Object 50">
              <a:extLst>
                <a:ext uri="{FF2B5EF4-FFF2-40B4-BE49-F238E27FC236}">
                  <a16:creationId xmlns:a16="http://schemas.microsoft.com/office/drawing/2014/main" id="{CA907FA0-2EA8-4B55-B2C1-D82B226A13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80" y="2568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1" name="Visio" r:id="rId35" imgW="677418" imgH="677418" progId="Visio.Drawing.11">
                    <p:embed/>
                  </p:oleObj>
                </mc:Choice>
                <mc:Fallback>
                  <p:oleObj name="Visio" r:id="rId35" imgW="677418" imgH="677418" progId="Visio.Drawing.11">
                    <p:embed/>
                    <p:pic>
                      <p:nvPicPr>
                        <p:cNvPr id="185387" name="Object 50">
                          <a:extLst>
                            <a:ext uri="{FF2B5EF4-FFF2-40B4-BE49-F238E27FC236}">
                              <a16:creationId xmlns:a16="http://schemas.microsoft.com/office/drawing/2014/main" id="{CA907FA0-2EA8-4B55-B2C1-D82B226A13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0" y="2568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8" name="Object 51">
              <a:extLst>
                <a:ext uri="{FF2B5EF4-FFF2-40B4-BE49-F238E27FC236}">
                  <a16:creationId xmlns:a16="http://schemas.microsoft.com/office/drawing/2014/main" id="{08ACDA30-45F6-4DAF-86F8-673F41EACF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64" y="2550"/>
            <a:ext cx="427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2" name="Visio" r:id="rId36" imgW="677418" imgH="677418" progId="Visio.Drawing.11">
                    <p:embed/>
                  </p:oleObj>
                </mc:Choice>
                <mc:Fallback>
                  <p:oleObj name="Visio" r:id="rId36" imgW="677418" imgH="677418" progId="Visio.Drawing.11">
                    <p:embed/>
                    <p:pic>
                      <p:nvPicPr>
                        <p:cNvPr id="185388" name="Object 51">
                          <a:extLst>
                            <a:ext uri="{FF2B5EF4-FFF2-40B4-BE49-F238E27FC236}">
                              <a16:creationId xmlns:a16="http://schemas.microsoft.com/office/drawing/2014/main" id="{08ACDA30-45F6-4DAF-86F8-673F41EACF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4" y="2550"/>
                          <a:ext cx="427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389" name="Line 52">
              <a:extLst>
                <a:ext uri="{FF2B5EF4-FFF2-40B4-BE49-F238E27FC236}">
                  <a16:creationId xmlns:a16="http://schemas.microsoft.com/office/drawing/2014/main" id="{76491A47-B265-4367-B19E-79E997BFA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" y="1707"/>
              <a:ext cx="136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0" name="Line 53">
              <a:extLst>
                <a:ext uri="{FF2B5EF4-FFF2-40B4-BE49-F238E27FC236}">
                  <a16:creationId xmlns:a16="http://schemas.microsoft.com/office/drawing/2014/main" id="{9D005BEF-15FA-416E-BD69-0EBF290E61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3" y="175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1" name="Line 54">
              <a:extLst>
                <a:ext uri="{FF2B5EF4-FFF2-40B4-BE49-F238E27FC236}">
                  <a16:creationId xmlns:a16="http://schemas.microsoft.com/office/drawing/2014/main" id="{8AC11811-7F58-4BA6-B434-0C0CB65F3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2" y="1525"/>
              <a:ext cx="4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2" name="Line 55">
              <a:extLst>
                <a:ext uri="{FF2B5EF4-FFF2-40B4-BE49-F238E27FC236}">
                  <a16:creationId xmlns:a16="http://schemas.microsoft.com/office/drawing/2014/main" id="{526FD342-2987-4A0D-B74D-88AAB62CB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4" y="1525"/>
              <a:ext cx="9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3" name="Line 56">
              <a:extLst>
                <a:ext uri="{FF2B5EF4-FFF2-40B4-BE49-F238E27FC236}">
                  <a16:creationId xmlns:a16="http://schemas.microsoft.com/office/drawing/2014/main" id="{A72E95E9-8746-4603-82BA-67AA078A5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" y="2069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4" name="Line 57">
              <a:extLst>
                <a:ext uri="{FF2B5EF4-FFF2-40B4-BE49-F238E27FC236}">
                  <a16:creationId xmlns:a16="http://schemas.microsoft.com/office/drawing/2014/main" id="{D31F824F-0ECE-42CA-AEAF-D642D7874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0" y="1979"/>
              <a:ext cx="227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5" name="Line 58">
              <a:extLst>
                <a:ext uri="{FF2B5EF4-FFF2-40B4-BE49-F238E27FC236}">
                  <a16:creationId xmlns:a16="http://schemas.microsoft.com/office/drawing/2014/main" id="{BAEE8246-85EC-48BB-81D2-023AAFD65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64" y="2115"/>
              <a:ext cx="363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6" name="Line 59">
              <a:extLst>
                <a:ext uri="{FF2B5EF4-FFF2-40B4-BE49-F238E27FC236}">
                  <a16:creationId xmlns:a16="http://schemas.microsoft.com/office/drawing/2014/main" id="{6390AAD4-AD22-4B56-AE15-E5EA02AA9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2206"/>
              <a:ext cx="181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7" name="Line 60">
              <a:extLst>
                <a:ext uri="{FF2B5EF4-FFF2-40B4-BE49-F238E27FC236}">
                  <a16:creationId xmlns:a16="http://schemas.microsoft.com/office/drawing/2014/main" id="{C96036FB-FDAD-461E-B046-40A229E0EF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7" y="2478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8" name="Line 61">
              <a:extLst>
                <a:ext uri="{FF2B5EF4-FFF2-40B4-BE49-F238E27FC236}">
                  <a16:creationId xmlns:a16="http://schemas.microsoft.com/office/drawing/2014/main" id="{BD06A4C3-00D8-4A9C-A3B2-3C08A0DF2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0" y="2478"/>
              <a:ext cx="181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399" name="Line 62">
              <a:extLst>
                <a:ext uri="{FF2B5EF4-FFF2-40B4-BE49-F238E27FC236}">
                  <a16:creationId xmlns:a16="http://schemas.microsoft.com/office/drawing/2014/main" id="{8B0AAC90-557D-4408-B3CA-959B87B01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9" y="293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00" name="Line 63">
              <a:extLst>
                <a:ext uri="{FF2B5EF4-FFF2-40B4-BE49-F238E27FC236}">
                  <a16:creationId xmlns:a16="http://schemas.microsoft.com/office/drawing/2014/main" id="{9EF5FA2A-8583-4743-8F75-09566B73C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2568"/>
              <a:ext cx="45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401" name="Line 64">
              <a:extLst>
                <a:ext uri="{FF2B5EF4-FFF2-40B4-BE49-F238E27FC236}">
                  <a16:creationId xmlns:a16="http://schemas.microsoft.com/office/drawing/2014/main" id="{FC2A2B93-07C4-4A1A-BF5B-F6B044111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2614"/>
              <a:ext cx="18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31137" name="Object 65">
            <a:extLst>
              <a:ext uri="{FF2B5EF4-FFF2-40B4-BE49-F238E27FC236}">
                <a16:creationId xmlns:a16="http://schemas.microsoft.com/office/drawing/2014/main" id="{C5512E9C-3435-4EAF-85E1-C3CF06C10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8825" y="4311650"/>
          <a:ext cx="5429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" name="Visio" r:id="rId37" imgW="543179" imgH="691198" progId="Visio.Drawing.11">
                  <p:embed/>
                </p:oleObj>
              </mc:Choice>
              <mc:Fallback>
                <p:oleObj name="Visio" r:id="rId37" imgW="543179" imgH="691198" progId="Visio.Drawing.11">
                  <p:embed/>
                  <p:pic>
                    <p:nvPicPr>
                      <p:cNvPr id="131137" name="Object 65">
                        <a:extLst>
                          <a:ext uri="{FF2B5EF4-FFF2-40B4-BE49-F238E27FC236}">
                            <a16:creationId xmlns:a16="http://schemas.microsoft.com/office/drawing/2014/main" id="{C5512E9C-3435-4EAF-85E1-C3CF06C10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5" y="4311650"/>
                        <a:ext cx="5429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38" name="Rectangle 66">
            <a:extLst>
              <a:ext uri="{FF2B5EF4-FFF2-40B4-BE49-F238E27FC236}">
                <a16:creationId xmlns:a16="http://schemas.microsoft.com/office/drawing/2014/main" id="{B42B7B46-75C5-4D11-BEE7-9AF0CE7A1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4452938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/>
              <a:t>Sinkhole-Server</a:t>
            </a:r>
            <a:endParaRPr lang="de-DE" altLang="en-US" b="1"/>
          </a:p>
        </p:txBody>
      </p:sp>
      <p:sp>
        <p:nvSpPr>
          <p:cNvPr id="131146" name="Oval 74">
            <a:extLst>
              <a:ext uri="{FF2B5EF4-FFF2-40B4-BE49-F238E27FC236}">
                <a16:creationId xmlns:a16="http://schemas.microsoft.com/office/drawing/2014/main" id="{28731869-BD7B-471F-B409-360D483F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4148138"/>
            <a:ext cx="215900" cy="217487"/>
          </a:xfrm>
          <a:prstGeom prst="ellipse">
            <a:avLst/>
          </a:prstGeom>
          <a:solidFill>
            <a:srgbClr val="777777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31150" name="Oval 78">
            <a:extLst>
              <a:ext uri="{FF2B5EF4-FFF2-40B4-BE49-F238E27FC236}">
                <a16:creationId xmlns:a16="http://schemas.microsoft.com/office/drawing/2014/main" id="{4DF6C4FC-E51C-4574-B9FF-B52C6426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4219575"/>
            <a:ext cx="215900" cy="217488"/>
          </a:xfrm>
          <a:prstGeom prst="ellipse">
            <a:avLst/>
          </a:prstGeom>
          <a:solidFill>
            <a:srgbClr val="777777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31151" name="Freeform 79">
            <a:extLst>
              <a:ext uri="{FF2B5EF4-FFF2-40B4-BE49-F238E27FC236}">
                <a16:creationId xmlns:a16="http://schemas.microsoft.com/office/drawing/2014/main" id="{6254BBD5-3611-4DB7-9B0A-B48903A3B4BC}"/>
              </a:ext>
            </a:extLst>
          </p:cNvPr>
          <p:cNvSpPr>
            <a:spLocks/>
          </p:cNvSpPr>
          <p:nvPr/>
        </p:nvSpPr>
        <p:spPr bwMode="auto">
          <a:xfrm>
            <a:off x="885825" y="2347913"/>
            <a:ext cx="719138" cy="1008062"/>
          </a:xfrm>
          <a:custGeom>
            <a:avLst/>
            <a:gdLst>
              <a:gd name="T0" fmla="*/ 0 w 408"/>
              <a:gd name="T1" fmla="*/ 0 h 597"/>
              <a:gd name="T2" fmla="*/ 2147483646 w 408"/>
              <a:gd name="T3" fmla="*/ 2147483646 h 597"/>
              <a:gd name="T4" fmla="*/ 2147483646 w 408"/>
              <a:gd name="T5" fmla="*/ 2147483646 h 597"/>
              <a:gd name="T6" fmla="*/ 0 60000 65536"/>
              <a:gd name="T7" fmla="*/ 0 60000 65536"/>
              <a:gd name="T8" fmla="*/ 0 60000 65536"/>
              <a:gd name="T9" fmla="*/ 0 w 408"/>
              <a:gd name="T10" fmla="*/ 0 h 597"/>
              <a:gd name="T11" fmla="*/ 408 w 408"/>
              <a:gd name="T12" fmla="*/ 597 h 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597">
                <a:moveTo>
                  <a:pt x="0" y="0"/>
                </a:moveTo>
                <a:cubicBezTo>
                  <a:pt x="34" y="291"/>
                  <a:pt x="68" y="583"/>
                  <a:pt x="136" y="590"/>
                </a:cubicBezTo>
                <a:cubicBezTo>
                  <a:pt x="204" y="597"/>
                  <a:pt x="363" y="136"/>
                  <a:pt x="408" y="4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147" name="Oval 75">
            <a:extLst>
              <a:ext uri="{FF2B5EF4-FFF2-40B4-BE49-F238E27FC236}">
                <a16:creationId xmlns:a16="http://schemas.microsoft.com/office/drawing/2014/main" id="{07F73C42-E091-4ED8-B80A-E6B78B31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3140075"/>
            <a:ext cx="215900" cy="217488"/>
          </a:xfrm>
          <a:prstGeom prst="ellipse">
            <a:avLst/>
          </a:prstGeom>
          <a:solidFill>
            <a:srgbClr val="777777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31148" name="Oval 76">
            <a:extLst>
              <a:ext uri="{FF2B5EF4-FFF2-40B4-BE49-F238E27FC236}">
                <a16:creationId xmlns:a16="http://schemas.microsoft.com/office/drawing/2014/main" id="{7735DEBA-513B-4551-B284-5D8E7548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3211513"/>
            <a:ext cx="215900" cy="217487"/>
          </a:xfrm>
          <a:prstGeom prst="ellipse">
            <a:avLst/>
          </a:prstGeom>
          <a:solidFill>
            <a:srgbClr val="777777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31152" name="Freeform 80">
            <a:extLst>
              <a:ext uri="{FF2B5EF4-FFF2-40B4-BE49-F238E27FC236}">
                <a16:creationId xmlns:a16="http://schemas.microsoft.com/office/drawing/2014/main" id="{7E0AD011-0CAE-4362-B222-2BB9D2A0AB7D}"/>
              </a:ext>
            </a:extLst>
          </p:cNvPr>
          <p:cNvSpPr>
            <a:spLocks/>
          </p:cNvSpPr>
          <p:nvPr/>
        </p:nvSpPr>
        <p:spPr bwMode="auto">
          <a:xfrm>
            <a:off x="2025650" y="1843088"/>
            <a:ext cx="876300" cy="1009650"/>
          </a:xfrm>
          <a:custGeom>
            <a:avLst/>
            <a:gdLst>
              <a:gd name="T0" fmla="*/ 2147483646 w 476"/>
              <a:gd name="T1" fmla="*/ 2147483646 h 590"/>
              <a:gd name="T2" fmla="*/ 2147483646 w 476"/>
              <a:gd name="T3" fmla="*/ 2147483646 h 590"/>
              <a:gd name="T4" fmla="*/ 2147483646 w 476"/>
              <a:gd name="T5" fmla="*/ 2147483646 h 590"/>
              <a:gd name="T6" fmla="*/ 2147483646 w 476"/>
              <a:gd name="T7" fmla="*/ 2147483646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590"/>
              <a:gd name="T14" fmla="*/ 476 w 476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590">
                <a:moveTo>
                  <a:pt x="98" y="91"/>
                </a:moveTo>
                <a:cubicBezTo>
                  <a:pt x="49" y="340"/>
                  <a:pt x="0" y="590"/>
                  <a:pt x="53" y="590"/>
                </a:cubicBezTo>
                <a:cubicBezTo>
                  <a:pt x="106" y="590"/>
                  <a:pt x="356" y="182"/>
                  <a:pt x="416" y="91"/>
                </a:cubicBezTo>
                <a:cubicBezTo>
                  <a:pt x="476" y="0"/>
                  <a:pt x="446" y="23"/>
                  <a:pt x="416" y="4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149" name="Oval 77">
            <a:extLst>
              <a:ext uri="{FF2B5EF4-FFF2-40B4-BE49-F238E27FC236}">
                <a16:creationId xmlns:a16="http://schemas.microsoft.com/office/drawing/2014/main" id="{4805C19C-0F66-4147-9F75-701FCDC0A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2708275"/>
            <a:ext cx="215900" cy="217488"/>
          </a:xfrm>
          <a:prstGeom prst="ellipse">
            <a:avLst/>
          </a:prstGeom>
          <a:solidFill>
            <a:srgbClr val="777777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31153" name="Line 81">
            <a:extLst>
              <a:ext uri="{FF2B5EF4-FFF2-40B4-BE49-F238E27FC236}">
                <a16:creationId xmlns:a16="http://schemas.microsoft.com/office/drawing/2014/main" id="{F12C4CD0-ACB4-4B2B-A969-88E8677C96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3388" y="3500438"/>
            <a:ext cx="504825" cy="647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154" name="Line 82">
            <a:extLst>
              <a:ext uri="{FF2B5EF4-FFF2-40B4-BE49-F238E27FC236}">
                <a16:creationId xmlns:a16="http://schemas.microsoft.com/office/drawing/2014/main" id="{FFC6D693-4516-40D9-B72E-77AA55136C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2313" y="3787775"/>
            <a:ext cx="719137" cy="5048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155" name="Freeform 83">
            <a:extLst>
              <a:ext uri="{FF2B5EF4-FFF2-40B4-BE49-F238E27FC236}">
                <a16:creationId xmlns:a16="http://schemas.microsoft.com/office/drawing/2014/main" id="{FA4F2032-6930-4593-8281-74B959251BA5}"/>
              </a:ext>
            </a:extLst>
          </p:cNvPr>
          <p:cNvSpPr>
            <a:spLocks/>
          </p:cNvSpPr>
          <p:nvPr/>
        </p:nvSpPr>
        <p:spPr bwMode="auto">
          <a:xfrm>
            <a:off x="5605463" y="2224088"/>
            <a:ext cx="1524000" cy="2506662"/>
          </a:xfrm>
          <a:custGeom>
            <a:avLst/>
            <a:gdLst>
              <a:gd name="T0" fmla="*/ 2147483646 w 960"/>
              <a:gd name="T1" fmla="*/ 2147483646 h 1579"/>
              <a:gd name="T2" fmla="*/ 2147483646 w 960"/>
              <a:gd name="T3" fmla="*/ 2147483646 h 1579"/>
              <a:gd name="T4" fmla="*/ 2147483646 w 960"/>
              <a:gd name="T5" fmla="*/ 2147483646 h 1579"/>
              <a:gd name="T6" fmla="*/ 2147483646 w 960"/>
              <a:gd name="T7" fmla="*/ 2147483646 h 1579"/>
              <a:gd name="T8" fmla="*/ 2147483646 w 960"/>
              <a:gd name="T9" fmla="*/ 2147483646 h 1579"/>
              <a:gd name="T10" fmla="*/ 2147483646 w 960"/>
              <a:gd name="T11" fmla="*/ 2147483646 h 1579"/>
              <a:gd name="T12" fmla="*/ 2147483646 w 960"/>
              <a:gd name="T13" fmla="*/ 2147483646 h 1579"/>
              <a:gd name="T14" fmla="*/ 2147483646 w 960"/>
              <a:gd name="T15" fmla="*/ 2147483646 h 1579"/>
              <a:gd name="T16" fmla="*/ 2147483646 w 960"/>
              <a:gd name="T17" fmla="*/ 2147483646 h 1579"/>
              <a:gd name="T18" fmla="*/ 2147483646 w 960"/>
              <a:gd name="T19" fmla="*/ 2147483646 h 1579"/>
              <a:gd name="T20" fmla="*/ 2147483646 w 960"/>
              <a:gd name="T21" fmla="*/ 2147483646 h 1579"/>
              <a:gd name="T22" fmla="*/ 2147483646 w 960"/>
              <a:gd name="T23" fmla="*/ 2147483646 h 1579"/>
              <a:gd name="T24" fmla="*/ 2147483646 w 960"/>
              <a:gd name="T25" fmla="*/ 2147483646 h 1579"/>
              <a:gd name="T26" fmla="*/ 2147483646 w 960"/>
              <a:gd name="T27" fmla="*/ 2147483646 h 1579"/>
              <a:gd name="T28" fmla="*/ 2147483646 w 960"/>
              <a:gd name="T29" fmla="*/ 2147483646 h 1579"/>
              <a:gd name="T30" fmla="*/ 2147483646 w 960"/>
              <a:gd name="T31" fmla="*/ 2147483646 h 1579"/>
              <a:gd name="T32" fmla="*/ 2147483646 w 960"/>
              <a:gd name="T33" fmla="*/ 2147483646 h 1579"/>
              <a:gd name="T34" fmla="*/ 2147483646 w 960"/>
              <a:gd name="T35" fmla="*/ 2147483646 h 1579"/>
              <a:gd name="T36" fmla="*/ 2147483646 w 960"/>
              <a:gd name="T37" fmla="*/ 2147483646 h 1579"/>
              <a:gd name="T38" fmla="*/ 2147483646 w 960"/>
              <a:gd name="T39" fmla="*/ 2147483646 h 15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60"/>
              <a:gd name="T61" fmla="*/ 0 h 1579"/>
              <a:gd name="T62" fmla="*/ 960 w 960"/>
              <a:gd name="T63" fmla="*/ 1579 h 157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60" h="1579">
                <a:moveTo>
                  <a:pt x="145" y="43"/>
                </a:moveTo>
                <a:cubicBezTo>
                  <a:pt x="94" y="118"/>
                  <a:pt x="178" y="0"/>
                  <a:pt x="100" y="87"/>
                </a:cubicBezTo>
                <a:cubicBezTo>
                  <a:pt x="88" y="100"/>
                  <a:pt x="80" y="117"/>
                  <a:pt x="70" y="132"/>
                </a:cubicBezTo>
                <a:cubicBezTo>
                  <a:pt x="65" y="140"/>
                  <a:pt x="60" y="147"/>
                  <a:pt x="55" y="155"/>
                </a:cubicBezTo>
                <a:cubicBezTo>
                  <a:pt x="50" y="162"/>
                  <a:pt x="45" y="170"/>
                  <a:pt x="40" y="177"/>
                </a:cubicBezTo>
                <a:cubicBezTo>
                  <a:pt x="35" y="185"/>
                  <a:pt x="25" y="200"/>
                  <a:pt x="25" y="200"/>
                </a:cubicBezTo>
                <a:cubicBezTo>
                  <a:pt x="0" y="311"/>
                  <a:pt x="4" y="458"/>
                  <a:pt x="70" y="559"/>
                </a:cubicBezTo>
                <a:cubicBezTo>
                  <a:pt x="88" y="612"/>
                  <a:pt x="76" y="591"/>
                  <a:pt x="100" y="626"/>
                </a:cubicBezTo>
                <a:cubicBezTo>
                  <a:pt x="110" y="657"/>
                  <a:pt x="127" y="689"/>
                  <a:pt x="145" y="716"/>
                </a:cubicBezTo>
                <a:cubicBezTo>
                  <a:pt x="153" y="740"/>
                  <a:pt x="182" y="783"/>
                  <a:pt x="182" y="783"/>
                </a:cubicBezTo>
                <a:cubicBezTo>
                  <a:pt x="198" y="835"/>
                  <a:pt x="242" y="895"/>
                  <a:pt x="272" y="940"/>
                </a:cubicBezTo>
                <a:cubicBezTo>
                  <a:pt x="339" y="1041"/>
                  <a:pt x="411" y="1132"/>
                  <a:pt x="489" y="1224"/>
                </a:cubicBezTo>
                <a:cubicBezTo>
                  <a:pt x="517" y="1257"/>
                  <a:pt x="595" y="1360"/>
                  <a:pt x="638" y="1374"/>
                </a:cubicBezTo>
                <a:cubicBezTo>
                  <a:pt x="708" y="1444"/>
                  <a:pt x="621" y="1364"/>
                  <a:pt x="683" y="1404"/>
                </a:cubicBezTo>
                <a:cubicBezTo>
                  <a:pt x="743" y="1443"/>
                  <a:pt x="673" y="1414"/>
                  <a:pt x="728" y="1434"/>
                </a:cubicBezTo>
                <a:cubicBezTo>
                  <a:pt x="746" y="1460"/>
                  <a:pt x="759" y="1469"/>
                  <a:pt x="788" y="1479"/>
                </a:cubicBezTo>
                <a:cubicBezTo>
                  <a:pt x="821" y="1512"/>
                  <a:pt x="800" y="1497"/>
                  <a:pt x="855" y="1516"/>
                </a:cubicBezTo>
                <a:cubicBezTo>
                  <a:pt x="863" y="1519"/>
                  <a:pt x="878" y="1524"/>
                  <a:pt x="878" y="1524"/>
                </a:cubicBezTo>
                <a:cubicBezTo>
                  <a:pt x="880" y="1536"/>
                  <a:pt x="876" y="1552"/>
                  <a:pt x="885" y="1561"/>
                </a:cubicBezTo>
                <a:cubicBezTo>
                  <a:pt x="903" y="1579"/>
                  <a:pt x="937" y="1576"/>
                  <a:pt x="960" y="157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156" name="Freeform 84">
            <a:extLst>
              <a:ext uri="{FF2B5EF4-FFF2-40B4-BE49-F238E27FC236}">
                <a16:creationId xmlns:a16="http://schemas.microsoft.com/office/drawing/2014/main" id="{2A5CF941-D393-4171-9583-22E4DD63DD76}"/>
              </a:ext>
            </a:extLst>
          </p:cNvPr>
          <p:cNvSpPr>
            <a:spLocks/>
          </p:cNvSpPr>
          <p:nvPr/>
        </p:nvSpPr>
        <p:spPr bwMode="auto">
          <a:xfrm>
            <a:off x="6481763" y="2279650"/>
            <a:ext cx="671512" cy="2212975"/>
          </a:xfrm>
          <a:custGeom>
            <a:avLst/>
            <a:gdLst>
              <a:gd name="T0" fmla="*/ 2147483646 w 423"/>
              <a:gd name="T1" fmla="*/ 0 h 1394"/>
              <a:gd name="T2" fmla="*/ 2147483646 w 423"/>
              <a:gd name="T3" fmla="*/ 2147483646 h 1394"/>
              <a:gd name="T4" fmla="*/ 2147483646 w 423"/>
              <a:gd name="T5" fmla="*/ 2147483646 h 1394"/>
              <a:gd name="T6" fmla="*/ 2147483646 w 423"/>
              <a:gd name="T7" fmla="*/ 2147483646 h 1394"/>
              <a:gd name="T8" fmla="*/ 2147483646 w 423"/>
              <a:gd name="T9" fmla="*/ 2147483646 h 1394"/>
              <a:gd name="T10" fmla="*/ 2147483646 w 423"/>
              <a:gd name="T11" fmla="*/ 2147483646 h 1394"/>
              <a:gd name="T12" fmla="*/ 2147483646 w 423"/>
              <a:gd name="T13" fmla="*/ 2147483646 h 1394"/>
              <a:gd name="T14" fmla="*/ 2147483646 w 423"/>
              <a:gd name="T15" fmla="*/ 2147483646 h 1394"/>
              <a:gd name="T16" fmla="*/ 2147483646 w 423"/>
              <a:gd name="T17" fmla="*/ 2147483646 h 1394"/>
              <a:gd name="T18" fmla="*/ 2147483646 w 423"/>
              <a:gd name="T19" fmla="*/ 2147483646 h 1394"/>
              <a:gd name="T20" fmla="*/ 2147483646 w 423"/>
              <a:gd name="T21" fmla="*/ 2147483646 h 13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3"/>
              <a:gd name="T34" fmla="*/ 0 h 1394"/>
              <a:gd name="T35" fmla="*/ 423 w 423"/>
              <a:gd name="T36" fmla="*/ 1394 h 13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3" h="1394">
                <a:moveTo>
                  <a:pt x="19" y="0"/>
                </a:moveTo>
                <a:cubicBezTo>
                  <a:pt x="61" y="137"/>
                  <a:pt x="0" y="291"/>
                  <a:pt x="49" y="426"/>
                </a:cubicBezTo>
                <a:cubicBezTo>
                  <a:pt x="51" y="464"/>
                  <a:pt x="52" y="501"/>
                  <a:pt x="56" y="539"/>
                </a:cubicBezTo>
                <a:cubicBezTo>
                  <a:pt x="58" y="561"/>
                  <a:pt x="73" y="585"/>
                  <a:pt x="79" y="606"/>
                </a:cubicBezTo>
                <a:cubicBezTo>
                  <a:pt x="98" y="673"/>
                  <a:pt x="118" y="738"/>
                  <a:pt x="146" y="800"/>
                </a:cubicBezTo>
                <a:cubicBezTo>
                  <a:pt x="163" y="839"/>
                  <a:pt x="168" y="877"/>
                  <a:pt x="191" y="913"/>
                </a:cubicBezTo>
                <a:cubicBezTo>
                  <a:pt x="207" y="962"/>
                  <a:pt x="222" y="1005"/>
                  <a:pt x="251" y="1047"/>
                </a:cubicBezTo>
                <a:cubicBezTo>
                  <a:pt x="273" y="1121"/>
                  <a:pt x="239" y="1017"/>
                  <a:pt x="273" y="1092"/>
                </a:cubicBezTo>
                <a:cubicBezTo>
                  <a:pt x="295" y="1141"/>
                  <a:pt x="309" y="1194"/>
                  <a:pt x="333" y="1242"/>
                </a:cubicBezTo>
                <a:cubicBezTo>
                  <a:pt x="357" y="1290"/>
                  <a:pt x="359" y="1337"/>
                  <a:pt x="408" y="1369"/>
                </a:cubicBezTo>
                <a:cubicBezTo>
                  <a:pt x="416" y="1394"/>
                  <a:pt x="407" y="1391"/>
                  <a:pt x="423" y="139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157" name="Freeform 85">
            <a:extLst>
              <a:ext uri="{FF2B5EF4-FFF2-40B4-BE49-F238E27FC236}">
                <a16:creationId xmlns:a16="http://schemas.microsoft.com/office/drawing/2014/main" id="{D9A403C7-D287-4995-B30F-A22690CFE9F7}"/>
              </a:ext>
            </a:extLst>
          </p:cNvPr>
          <p:cNvSpPr>
            <a:spLocks/>
          </p:cNvSpPr>
          <p:nvPr/>
        </p:nvSpPr>
        <p:spPr bwMode="auto">
          <a:xfrm>
            <a:off x="6907213" y="1971675"/>
            <a:ext cx="331787" cy="2422525"/>
          </a:xfrm>
          <a:custGeom>
            <a:avLst/>
            <a:gdLst>
              <a:gd name="T0" fmla="*/ 2147483646 w 209"/>
              <a:gd name="T1" fmla="*/ 0 h 1526"/>
              <a:gd name="T2" fmla="*/ 2147483646 w 209"/>
              <a:gd name="T3" fmla="*/ 2147483646 h 1526"/>
              <a:gd name="T4" fmla="*/ 2147483646 w 209"/>
              <a:gd name="T5" fmla="*/ 2147483646 h 1526"/>
              <a:gd name="T6" fmla="*/ 2147483646 w 209"/>
              <a:gd name="T7" fmla="*/ 2147483646 h 1526"/>
              <a:gd name="T8" fmla="*/ 2147483646 w 209"/>
              <a:gd name="T9" fmla="*/ 2147483646 h 1526"/>
              <a:gd name="T10" fmla="*/ 2147483646 w 209"/>
              <a:gd name="T11" fmla="*/ 2147483646 h 15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9"/>
              <a:gd name="T19" fmla="*/ 0 h 1526"/>
              <a:gd name="T20" fmla="*/ 209 w 209"/>
              <a:gd name="T21" fmla="*/ 1526 h 15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9" h="1526">
                <a:moveTo>
                  <a:pt x="43" y="0"/>
                </a:moveTo>
                <a:cubicBezTo>
                  <a:pt x="0" y="105"/>
                  <a:pt x="20" y="231"/>
                  <a:pt x="58" y="336"/>
                </a:cubicBezTo>
                <a:cubicBezTo>
                  <a:pt x="79" y="494"/>
                  <a:pt x="103" y="651"/>
                  <a:pt x="132" y="807"/>
                </a:cubicBezTo>
                <a:cubicBezTo>
                  <a:pt x="145" y="877"/>
                  <a:pt x="141" y="949"/>
                  <a:pt x="162" y="1017"/>
                </a:cubicBezTo>
                <a:cubicBezTo>
                  <a:pt x="180" y="1166"/>
                  <a:pt x="116" y="1337"/>
                  <a:pt x="200" y="1466"/>
                </a:cubicBezTo>
                <a:cubicBezTo>
                  <a:pt x="209" y="1506"/>
                  <a:pt x="207" y="1486"/>
                  <a:pt x="207" y="152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158" name="Freeform 86">
            <a:extLst>
              <a:ext uri="{FF2B5EF4-FFF2-40B4-BE49-F238E27FC236}">
                <a16:creationId xmlns:a16="http://schemas.microsoft.com/office/drawing/2014/main" id="{8F20EEE2-E823-4065-AA55-E42DCC08CE3A}"/>
              </a:ext>
            </a:extLst>
          </p:cNvPr>
          <p:cNvSpPr>
            <a:spLocks/>
          </p:cNvSpPr>
          <p:nvPr/>
        </p:nvSpPr>
        <p:spPr bwMode="auto">
          <a:xfrm>
            <a:off x="7354888" y="1876425"/>
            <a:ext cx="285750" cy="2422525"/>
          </a:xfrm>
          <a:custGeom>
            <a:avLst/>
            <a:gdLst>
              <a:gd name="T0" fmla="*/ 2147483646 w 180"/>
              <a:gd name="T1" fmla="*/ 0 h 1526"/>
              <a:gd name="T2" fmla="*/ 2147483646 w 180"/>
              <a:gd name="T3" fmla="*/ 2147483646 h 1526"/>
              <a:gd name="T4" fmla="*/ 2147483646 w 180"/>
              <a:gd name="T5" fmla="*/ 2147483646 h 1526"/>
              <a:gd name="T6" fmla="*/ 0 w 180"/>
              <a:gd name="T7" fmla="*/ 2147483646 h 1526"/>
              <a:gd name="T8" fmla="*/ 2147483646 w 180"/>
              <a:gd name="T9" fmla="*/ 2147483646 h 1526"/>
              <a:gd name="T10" fmla="*/ 2147483646 w 180"/>
              <a:gd name="T11" fmla="*/ 2147483646 h 1526"/>
              <a:gd name="T12" fmla="*/ 2147483646 w 180"/>
              <a:gd name="T13" fmla="*/ 2147483646 h 15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526"/>
              <a:gd name="T23" fmla="*/ 180 w 180"/>
              <a:gd name="T24" fmla="*/ 1526 h 15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526">
                <a:moveTo>
                  <a:pt x="165" y="0"/>
                </a:moveTo>
                <a:cubicBezTo>
                  <a:pt x="156" y="250"/>
                  <a:pt x="180" y="317"/>
                  <a:pt x="120" y="493"/>
                </a:cubicBezTo>
                <a:cubicBezTo>
                  <a:pt x="111" y="572"/>
                  <a:pt x="102" y="657"/>
                  <a:pt x="75" y="733"/>
                </a:cubicBezTo>
                <a:cubicBezTo>
                  <a:pt x="49" y="806"/>
                  <a:pt x="19" y="873"/>
                  <a:pt x="0" y="950"/>
                </a:cubicBezTo>
                <a:cubicBezTo>
                  <a:pt x="3" y="1037"/>
                  <a:pt x="3" y="1125"/>
                  <a:pt x="8" y="1212"/>
                </a:cubicBezTo>
                <a:cubicBezTo>
                  <a:pt x="11" y="1266"/>
                  <a:pt x="35" y="1321"/>
                  <a:pt x="37" y="1376"/>
                </a:cubicBezTo>
                <a:cubicBezTo>
                  <a:pt x="39" y="1426"/>
                  <a:pt x="37" y="1476"/>
                  <a:pt x="37" y="152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159" name="Freeform 87">
            <a:extLst>
              <a:ext uri="{FF2B5EF4-FFF2-40B4-BE49-F238E27FC236}">
                <a16:creationId xmlns:a16="http://schemas.microsoft.com/office/drawing/2014/main" id="{2C21CEB5-CFDB-4524-B1CA-8331C0CFD05F}"/>
              </a:ext>
            </a:extLst>
          </p:cNvPr>
          <p:cNvSpPr>
            <a:spLocks/>
          </p:cNvSpPr>
          <p:nvPr/>
        </p:nvSpPr>
        <p:spPr bwMode="auto">
          <a:xfrm>
            <a:off x="7627938" y="3562350"/>
            <a:ext cx="819150" cy="771525"/>
          </a:xfrm>
          <a:custGeom>
            <a:avLst/>
            <a:gdLst>
              <a:gd name="T0" fmla="*/ 2147483646 w 516"/>
              <a:gd name="T1" fmla="*/ 0 h 486"/>
              <a:gd name="T2" fmla="*/ 2147483646 w 516"/>
              <a:gd name="T3" fmla="*/ 2147483646 h 486"/>
              <a:gd name="T4" fmla="*/ 2147483646 w 516"/>
              <a:gd name="T5" fmla="*/ 2147483646 h 486"/>
              <a:gd name="T6" fmla="*/ 2147483646 w 516"/>
              <a:gd name="T7" fmla="*/ 2147483646 h 486"/>
              <a:gd name="T8" fmla="*/ 2147483646 w 516"/>
              <a:gd name="T9" fmla="*/ 2147483646 h 486"/>
              <a:gd name="T10" fmla="*/ 2147483646 w 516"/>
              <a:gd name="T11" fmla="*/ 2147483646 h 486"/>
              <a:gd name="T12" fmla="*/ 2147483646 w 516"/>
              <a:gd name="T13" fmla="*/ 2147483646 h 486"/>
              <a:gd name="T14" fmla="*/ 0 w 516"/>
              <a:gd name="T15" fmla="*/ 2147483646 h 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6"/>
              <a:gd name="T25" fmla="*/ 0 h 486"/>
              <a:gd name="T26" fmla="*/ 516 w 516"/>
              <a:gd name="T27" fmla="*/ 486 h 4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6" h="486">
                <a:moveTo>
                  <a:pt x="516" y="0"/>
                </a:moveTo>
                <a:cubicBezTo>
                  <a:pt x="441" y="38"/>
                  <a:pt x="442" y="109"/>
                  <a:pt x="382" y="150"/>
                </a:cubicBezTo>
                <a:cubicBezTo>
                  <a:pt x="356" y="188"/>
                  <a:pt x="340" y="223"/>
                  <a:pt x="314" y="262"/>
                </a:cubicBezTo>
                <a:cubicBezTo>
                  <a:pt x="303" y="278"/>
                  <a:pt x="281" y="284"/>
                  <a:pt x="269" y="299"/>
                </a:cubicBezTo>
                <a:cubicBezTo>
                  <a:pt x="258" y="313"/>
                  <a:pt x="249" y="329"/>
                  <a:pt x="239" y="344"/>
                </a:cubicBezTo>
                <a:cubicBezTo>
                  <a:pt x="225" y="364"/>
                  <a:pt x="200" y="370"/>
                  <a:pt x="180" y="381"/>
                </a:cubicBezTo>
                <a:cubicBezTo>
                  <a:pt x="143" y="402"/>
                  <a:pt x="108" y="428"/>
                  <a:pt x="67" y="441"/>
                </a:cubicBezTo>
                <a:cubicBezTo>
                  <a:pt x="44" y="457"/>
                  <a:pt x="20" y="466"/>
                  <a:pt x="0" y="48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160" name="Freeform 88">
            <a:extLst>
              <a:ext uri="{FF2B5EF4-FFF2-40B4-BE49-F238E27FC236}">
                <a16:creationId xmlns:a16="http://schemas.microsoft.com/office/drawing/2014/main" id="{BEA0184E-B31A-40F7-8E67-F7BF2C6B619D}"/>
              </a:ext>
            </a:extLst>
          </p:cNvPr>
          <p:cNvSpPr>
            <a:spLocks/>
          </p:cNvSpPr>
          <p:nvPr/>
        </p:nvSpPr>
        <p:spPr bwMode="auto">
          <a:xfrm>
            <a:off x="7604125" y="3811588"/>
            <a:ext cx="1271588" cy="795337"/>
          </a:xfrm>
          <a:custGeom>
            <a:avLst/>
            <a:gdLst>
              <a:gd name="T0" fmla="*/ 2147483646 w 801"/>
              <a:gd name="T1" fmla="*/ 0 h 501"/>
              <a:gd name="T2" fmla="*/ 2147483646 w 801"/>
              <a:gd name="T3" fmla="*/ 2147483646 h 501"/>
              <a:gd name="T4" fmla="*/ 2147483646 w 801"/>
              <a:gd name="T5" fmla="*/ 2147483646 h 501"/>
              <a:gd name="T6" fmla="*/ 2147483646 w 801"/>
              <a:gd name="T7" fmla="*/ 2147483646 h 501"/>
              <a:gd name="T8" fmla="*/ 2147483646 w 801"/>
              <a:gd name="T9" fmla="*/ 2147483646 h 501"/>
              <a:gd name="T10" fmla="*/ 2147483646 w 801"/>
              <a:gd name="T11" fmla="*/ 2147483646 h 501"/>
              <a:gd name="T12" fmla="*/ 2147483646 w 801"/>
              <a:gd name="T13" fmla="*/ 2147483646 h 501"/>
              <a:gd name="T14" fmla="*/ 2147483646 w 801"/>
              <a:gd name="T15" fmla="*/ 2147483646 h 501"/>
              <a:gd name="T16" fmla="*/ 0 w 801"/>
              <a:gd name="T17" fmla="*/ 2147483646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1"/>
              <a:gd name="T28" fmla="*/ 0 h 501"/>
              <a:gd name="T29" fmla="*/ 801 w 801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1" h="501">
                <a:moveTo>
                  <a:pt x="801" y="0"/>
                </a:moveTo>
                <a:cubicBezTo>
                  <a:pt x="783" y="28"/>
                  <a:pt x="733" y="75"/>
                  <a:pt x="733" y="75"/>
                </a:cubicBezTo>
                <a:cubicBezTo>
                  <a:pt x="718" y="121"/>
                  <a:pt x="662" y="198"/>
                  <a:pt x="621" y="224"/>
                </a:cubicBezTo>
                <a:cubicBezTo>
                  <a:pt x="609" y="262"/>
                  <a:pt x="582" y="279"/>
                  <a:pt x="546" y="292"/>
                </a:cubicBezTo>
                <a:cubicBezTo>
                  <a:pt x="505" y="322"/>
                  <a:pt x="461" y="333"/>
                  <a:pt x="412" y="344"/>
                </a:cubicBezTo>
                <a:cubicBezTo>
                  <a:pt x="378" y="366"/>
                  <a:pt x="342" y="364"/>
                  <a:pt x="307" y="382"/>
                </a:cubicBezTo>
                <a:cubicBezTo>
                  <a:pt x="276" y="398"/>
                  <a:pt x="241" y="403"/>
                  <a:pt x="210" y="419"/>
                </a:cubicBezTo>
                <a:cubicBezTo>
                  <a:pt x="159" y="445"/>
                  <a:pt x="214" y="425"/>
                  <a:pt x="165" y="441"/>
                </a:cubicBezTo>
                <a:cubicBezTo>
                  <a:pt x="128" y="465"/>
                  <a:pt x="42" y="501"/>
                  <a:pt x="0" y="50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67" name="Text Box 89">
            <a:extLst>
              <a:ext uri="{FF2B5EF4-FFF2-40B4-BE49-F238E27FC236}">
                <a16:creationId xmlns:a16="http://schemas.microsoft.com/office/drawing/2014/main" id="{B6683611-8CEB-4603-8391-219C3050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055688"/>
            <a:ext cx="3240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/>
              <a:t>Blackholing</a:t>
            </a:r>
            <a:endParaRPr lang="de-DE" altLang="en-US" sz="2400" b="1"/>
          </a:p>
        </p:txBody>
      </p:sp>
      <p:sp>
        <p:nvSpPr>
          <p:cNvPr id="131162" name="Text Box 90">
            <a:extLst>
              <a:ext uri="{FF2B5EF4-FFF2-40B4-BE49-F238E27FC236}">
                <a16:creationId xmlns:a16="http://schemas.microsoft.com/office/drawing/2014/main" id="{F41E3727-4806-48B7-884E-16CE2FEB1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1038225"/>
            <a:ext cx="3240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/>
              <a:t>Sinkholing</a:t>
            </a:r>
            <a:endParaRPr lang="de-DE" altLang="en-US" sz="2400" b="1"/>
          </a:p>
        </p:txBody>
      </p:sp>
      <p:sp>
        <p:nvSpPr>
          <p:cNvPr id="185369" name="Rectangle 2">
            <a:extLst>
              <a:ext uri="{FF2B5EF4-FFF2-40B4-BE49-F238E27FC236}">
                <a16:creationId xmlns:a16="http://schemas.microsoft.com/office/drawing/2014/main" id="{4B63D0F1-AD43-4829-8ADD-7560DCD3C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ffectLst/>
              <a:sym typeface="Wingdings" panose="05000000000000000000" pitchFamily="2" charset="2"/>
            </a:endParaRPr>
          </a:p>
        </p:txBody>
      </p:sp>
      <p:sp>
        <p:nvSpPr>
          <p:cNvPr id="185370" name="Rectangle 4">
            <a:extLst>
              <a:ext uri="{FF2B5EF4-FFF2-40B4-BE49-F238E27FC236}">
                <a16:creationId xmlns:a16="http://schemas.microsoft.com/office/drawing/2014/main" id="{AFCBA949-C678-45FA-9794-13D76C78B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5929313"/>
            <a:ext cx="2184400" cy="884237"/>
          </a:xfrm>
          <a:prstGeom prst="rect">
            <a:avLst/>
          </a:prstGeom>
          <a:solidFill>
            <a:srgbClr val="EAEAEA"/>
          </a:solidFill>
          <a:ln w="38100">
            <a:solidFill>
              <a:srgbClr val="951D4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E8F6DEDC-EACF-4457-81C4-F6EF9912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4984750"/>
            <a:ext cx="4097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a null route (blackhole route) is a </a:t>
            </a:r>
            <a:br>
              <a:rPr lang="en-US" altLang="en-US"/>
            </a:br>
            <a:r>
              <a:rPr lang="en-US" altLang="en-US"/>
              <a:t>network route (routing table entry) </a:t>
            </a:r>
            <a:br>
              <a:rPr lang="en-US" altLang="en-US"/>
            </a:br>
            <a:r>
              <a:rPr lang="en-US" altLang="en-US"/>
              <a:t>that goes nowhere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F5B5732A-FD0C-4261-83CB-81E9EA07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13" y="4929188"/>
            <a:ext cx="4421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e.g. darknet (unused regions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of IP address space), flow collectors, </a:t>
            </a:r>
            <a:br>
              <a:rPr lang="en-US" altLang="en-US"/>
            </a:br>
            <a:r>
              <a:rPr lang="en-US" altLang="en-US"/>
              <a:t>backscatter detectors, packet sniff…</a:t>
            </a:r>
          </a:p>
        </p:txBody>
      </p:sp>
      <p:sp>
        <p:nvSpPr>
          <p:cNvPr id="185373" name="Rectangle 17">
            <a:extLst>
              <a:ext uri="{FF2B5EF4-FFF2-40B4-BE49-F238E27FC236}">
                <a16:creationId xmlns:a16="http://schemas.microsoft.com/office/drawing/2014/main" id="{756EFC86-5AE7-4304-842D-D63D4063A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13" y="5988050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attackers</a:t>
            </a:r>
            <a:endParaRPr lang="de-DE" altLang="en-US" sz="1800"/>
          </a:p>
        </p:txBody>
      </p:sp>
      <p:graphicFrame>
        <p:nvGraphicFramePr>
          <p:cNvPr id="185374" name="Object 18">
            <a:extLst>
              <a:ext uri="{FF2B5EF4-FFF2-40B4-BE49-F238E27FC236}">
                <a16:creationId xmlns:a16="http://schemas.microsoft.com/office/drawing/2014/main" id="{EC643377-07F1-434A-A674-7DE925A0AC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5588" y="5948363"/>
          <a:ext cx="4635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" name="Visio" r:id="rId39" imgW="651192" imgH="605409" progId="Visio.Drawing.11">
                  <p:embed/>
                </p:oleObj>
              </mc:Choice>
              <mc:Fallback>
                <p:oleObj name="Visio" r:id="rId39" imgW="651192" imgH="605409" progId="Visio.Drawing.11">
                  <p:embed/>
                  <p:pic>
                    <p:nvPicPr>
                      <p:cNvPr id="185374" name="Object 18">
                        <a:extLst>
                          <a:ext uri="{FF2B5EF4-FFF2-40B4-BE49-F238E27FC236}">
                            <a16:creationId xmlns:a16="http://schemas.microsoft.com/office/drawing/2014/main" id="{EC643377-07F1-434A-A674-7DE925A0A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5948363"/>
                        <a:ext cx="4635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5" name="Object 19">
            <a:extLst>
              <a:ext uri="{FF2B5EF4-FFF2-40B4-BE49-F238E27FC236}">
                <a16:creationId xmlns:a16="http://schemas.microsoft.com/office/drawing/2014/main" id="{7C19BDA4-90CD-4A6C-985A-F264A603B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5588" y="6357938"/>
          <a:ext cx="4794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" name="Visio" r:id="rId40" imgW="520065" imgH="497840" progId="Visio.Drawing.11">
                  <p:embed/>
                </p:oleObj>
              </mc:Choice>
              <mc:Fallback>
                <p:oleObj name="Visio" r:id="rId40" imgW="520065" imgH="497840" progId="Visio.Drawing.11">
                  <p:embed/>
                  <p:pic>
                    <p:nvPicPr>
                      <p:cNvPr id="185375" name="Object 19">
                        <a:extLst>
                          <a:ext uri="{FF2B5EF4-FFF2-40B4-BE49-F238E27FC236}">
                            <a16:creationId xmlns:a16="http://schemas.microsoft.com/office/drawing/2014/main" id="{7C19BDA4-90CD-4A6C-985A-F264A603B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6357938"/>
                        <a:ext cx="4794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76" name="Rectangle 20">
            <a:extLst>
              <a:ext uri="{FF2B5EF4-FFF2-40B4-BE49-F238E27FC236}">
                <a16:creationId xmlns:a16="http://schemas.microsoft.com/office/drawing/2014/main" id="{B831DFA9-B579-481B-9F96-070F1FC2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6357938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target of attack</a:t>
            </a:r>
            <a:endParaRPr lang="de-DE" altLang="en-US" sz="18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C48F1E-3D9E-4139-BD06-0745F0A0C7CF}"/>
              </a:ext>
            </a:extLst>
          </p:cNvPr>
          <p:cNvSpPr txBox="1"/>
          <p:nvPr/>
        </p:nvSpPr>
        <p:spPr>
          <a:xfrm>
            <a:off x="453890" y="16168"/>
            <a:ext cx="49311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effectLst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effectLst/>
                <a:latin typeface="+mj-lt"/>
              </a:rPr>
              <a:t>Process of EWS</a:t>
            </a:r>
            <a:br>
              <a:rPr lang="en-US" altLang="en-US" sz="2800" b="1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altLang="en-US" sz="2400" b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 Possible reactions (3/3)</a:t>
            </a:r>
            <a:endParaRPr lang="de-DE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2" grpId="0" animBg="1"/>
      <p:bldP spid="131138" grpId="0"/>
      <p:bldP spid="131146" grpId="0" animBg="1"/>
      <p:bldP spid="131150" grpId="0" animBg="1"/>
      <p:bldP spid="131147" grpId="0" animBg="1"/>
      <p:bldP spid="131148" grpId="0" animBg="1"/>
      <p:bldP spid="131149" grpId="0" animBg="1"/>
      <p:bldP spid="131162" grpId="0"/>
      <p:bldP spid="83" grpId="0"/>
      <p:bldP spid="8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A08275B-98B4-4368-AB12-B0D1A7036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194050"/>
            <a:ext cx="26701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119BAE-78E5-4EFD-BBA6-50451FC7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20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7E1ECF-8865-4122-941C-C76EB59F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Herausforderungen:</a:t>
            </a:r>
          </a:p>
          <a:p>
            <a:pPr lvl="1"/>
            <a:r>
              <a:rPr lang="de-DE" altLang="de-DE" dirty="0"/>
              <a:t>Sehr gute Sichtweise über die gesamte Kommunikationslage erlangen.</a:t>
            </a:r>
          </a:p>
          <a:p>
            <a:pPr lvl="1"/>
            <a:r>
              <a:rPr lang="de-DE" altLang="de-DE" dirty="0"/>
              <a:t>Wissen über die eigene Kommunikation und die verwendeten IT-Technologien aufbauen und nutzen.</a:t>
            </a:r>
          </a:p>
          <a:p>
            <a:pPr lvl="1"/>
            <a:r>
              <a:rPr lang="de-DE" altLang="de-DE" dirty="0"/>
              <a:t>Aus der Vergangenheit lernen.</a:t>
            </a:r>
          </a:p>
          <a:p>
            <a:pPr lvl="1"/>
            <a:r>
              <a:rPr lang="de-DE" altLang="de-DE" dirty="0"/>
              <a:t>Mit anderen zusammenzuarbeiten.</a:t>
            </a:r>
          </a:p>
          <a:p>
            <a:pPr lvl="1"/>
            <a:r>
              <a:rPr lang="de-DE" altLang="de-DE" dirty="0"/>
              <a:t>Angemessene Gegenmaßnahmen einleiten.</a:t>
            </a:r>
          </a:p>
          <a:p>
            <a:endParaRPr lang="de-DE" altLang="de-DE" dirty="0"/>
          </a:p>
        </p:txBody>
      </p:sp>
      <p:sp>
        <p:nvSpPr>
          <p:cNvPr id="79877" name="Foliennummernplatzhalter 3">
            <a:extLst>
              <a:ext uri="{FF2B5EF4-FFF2-40B4-BE49-F238E27FC236}">
                <a16:creationId xmlns:a16="http://schemas.microsoft.com/office/drawing/2014/main" id="{4F0652C6-5C6E-4C35-A4C0-82E6D7553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47BA744-2BCD-45BC-A970-2CE2A86BACE0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83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FCF27-D071-4B40-A0A7-699C54C47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Kommunikationslagebild (1/3)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F5BB491-74DB-4A9A-AC74-4B042F48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19BAE-78E5-4EFD-BBA6-50451FC7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20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7E1ECF-8865-4122-941C-C76EB59F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b="1" dirty="0"/>
              <a:t>Erkennen von Angriffspotentialen: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Angriffe und Schwachstellen zuerst identifizieren.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Resultierende Angriffspotentiale bewerten.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Risiken gezielt auf ein angemessenes Maß</a:t>
            </a:r>
            <a:br>
              <a:rPr lang="de-DE" dirty="0"/>
            </a:br>
            <a:r>
              <a:rPr lang="de-DE" dirty="0"/>
              <a:t>minimieren.</a:t>
            </a:r>
          </a:p>
        </p:txBody>
      </p:sp>
      <p:sp>
        <p:nvSpPr>
          <p:cNvPr id="79877" name="Foliennummernplatzhalter 3">
            <a:extLst>
              <a:ext uri="{FF2B5EF4-FFF2-40B4-BE49-F238E27FC236}">
                <a16:creationId xmlns:a16="http://schemas.microsoft.com/office/drawing/2014/main" id="{4F0652C6-5C6E-4C35-A4C0-82E6D7553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47BA744-2BCD-45BC-A970-2CE2A86BACE0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84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FCF27-D071-4B40-A0A7-699C54C47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Kommunikationslagebild (2/3)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F5BB491-74DB-4A9A-AC74-4B042F48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0907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D0944-9E63-40B4-8CAA-4AE3C6EB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2000" dirty="0"/>
          </a:p>
        </p:txBody>
      </p:sp>
      <p:sp>
        <p:nvSpPr>
          <p:cNvPr id="80899" name="Foliennummernplatzhalter 3">
            <a:extLst>
              <a:ext uri="{FF2B5EF4-FFF2-40B4-BE49-F238E27FC236}">
                <a16:creationId xmlns:a16="http://schemas.microsoft.com/office/drawing/2014/main" id="{D3DD1A83-91A7-4A02-A448-5EC211ADD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CB7A73D-CFD6-4E1D-94AD-67995F66C94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85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F9A7D-E217-4319-8094-6AD834480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Kommunikationslagebild (3/3)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9C1CF60-8E40-4BB0-817B-370D2DBF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0901" name="Grafik 2">
            <a:extLst>
              <a:ext uri="{FF2B5EF4-FFF2-40B4-BE49-F238E27FC236}">
                <a16:creationId xmlns:a16="http://schemas.microsoft.com/office/drawing/2014/main" id="{57D5FD4C-EFBE-4EBD-8747-E474CF7DD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65313"/>
            <a:ext cx="79152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880F6CC-90F4-45A4-86A3-FACC5586D34C}"/>
              </a:ext>
            </a:extLst>
          </p:cNvPr>
          <p:cNvSpPr txBox="1"/>
          <p:nvPr/>
        </p:nvSpPr>
        <p:spPr>
          <a:xfrm>
            <a:off x="344488" y="6465881"/>
            <a:ext cx="3545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Siehe Vorlesung: </a:t>
            </a:r>
            <a:r>
              <a:rPr lang="fr-FR" sz="1400" dirty="0">
                <a:solidFill>
                  <a:schemeClr val="tx2"/>
                </a:solidFill>
              </a:rPr>
              <a:t>8 - </a:t>
            </a:r>
            <a:r>
              <a:rPr lang="fr-FR" sz="1400" dirty="0" err="1">
                <a:solidFill>
                  <a:schemeClr val="tx2"/>
                </a:solidFill>
              </a:rPr>
              <a:t>IAS_Part</a:t>
            </a:r>
            <a:r>
              <a:rPr lang="fr-FR" sz="1400" dirty="0">
                <a:solidFill>
                  <a:schemeClr val="tx2"/>
                </a:solidFill>
              </a:rPr>
              <a:t> 1 15_11_12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00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A5AC1-2874-43E8-9C48-0B78ED79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2000" dirty="0"/>
          </a:p>
        </p:txBody>
      </p:sp>
      <p:sp>
        <p:nvSpPr>
          <p:cNvPr id="81923" name="Foliennummernplatzhalter 3">
            <a:extLst>
              <a:ext uri="{FF2B5EF4-FFF2-40B4-BE49-F238E27FC236}">
                <a16:creationId xmlns:a16="http://schemas.microsoft.com/office/drawing/2014/main" id="{5073FDB3-4A3D-4814-A010-3E8D860C41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9315D1A-3D17-4F17-8048-7306543640A7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86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89E9B-FE7B-4791-92C8-F6A49E718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Internet-Analyse-System</a:t>
            </a:r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6B17A90-2E59-4A91-A9E4-C16B02AD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1925" name="Grafik 9">
            <a:extLst>
              <a:ext uri="{FF2B5EF4-FFF2-40B4-BE49-F238E27FC236}">
                <a16:creationId xmlns:a16="http://schemas.microsoft.com/office/drawing/2014/main" id="{20869D9D-AC07-4761-9637-BDF3A66B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01775"/>
            <a:ext cx="36671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Grafik 10">
            <a:extLst>
              <a:ext uri="{FF2B5EF4-FFF2-40B4-BE49-F238E27FC236}">
                <a16:creationId xmlns:a16="http://schemas.microsoft.com/office/drawing/2014/main" id="{6B6F2AC4-37E6-44A8-86D6-FC45A1D16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501775"/>
            <a:ext cx="3195637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626D3B9-4071-4753-9085-766BF35A0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787650"/>
            <a:ext cx="258127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5F98CA8-D81B-40BE-89C3-7E3E885E9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708275"/>
            <a:ext cx="38417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AF5C0FB-DB34-4D3B-8EBA-20773CEE3C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249738"/>
            <a:ext cx="2184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23B92A1-1ED0-4870-8CAB-32383A4786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060825"/>
            <a:ext cx="7905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801289A-B66E-493F-AE35-B682A20B7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187700"/>
            <a:ext cx="16668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103A82D-4A2D-4E28-93F9-089BD06898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689600"/>
            <a:ext cx="16176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384541C-6F0D-4AE9-9472-F8699939E9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2998788"/>
            <a:ext cx="21717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A7A345A-4C4D-411B-B184-811EF71355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511675"/>
            <a:ext cx="5905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F9B412C-5E67-4304-A44F-4C823E1A62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098925"/>
            <a:ext cx="1685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BDC4B67-1349-47CF-A14E-E8C4AEA590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295775"/>
            <a:ext cx="13747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8BDF773-E025-4717-B82B-4380E1155C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4960938"/>
            <a:ext cx="1365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1E9B9CF-66AE-4879-9CD1-A0B873B305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5013325"/>
            <a:ext cx="758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98360B3-BB5B-49BB-8E5D-4746AE50B8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549775"/>
            <a:ext cx="32178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B5BCE-E31C-4E9A-B4B2-BAF749F0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1800" dirty="0"/>
          </a:p>
        </p:txBody>
      </p:sp>
      <p:sp>
        <p:nvSpPr>
          <p:cNvPr id="82948" name="Foliennummernplatzhalter 3">
            <a:extLst>
              <a:ext uri="{FF2B5EF4-FFF2-40B4-BE49-F238E27FC236}">
                <a16:creationId xmlns:a16="http://schemas.microsoft.com/office/drawing/2014/main" id="{5C5F1753-39F1-4E38-B95E-C007A29F9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A01C7D2-5012-453F-905A-186F70AE3190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0A79A-5701-4860-B73A-FBAD23E679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000" dirty="0">
                <a:sym typeface="Wingdings" panose="05000000000000000000" pitchFamily="2" charset="2"/>
              </a:rPr>
              <a:t>Darstellung</a:t>
            </a:r>
            <a:endParaRPr lang="de-DE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9B910D-E926-49AB-B6C0-692BD2194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9" name="Grafik 6" descr="VisiX_C_17_09_08.JPG">
            <a:extLst>
              <a:ext uri="{FF2B5EF4-FFF2-40B4-BE49-F238E27FC236}">
                <a16:creationId xmlns:a16="http://schemas.microsoft.com/office/drawing/2014/main" id="{F465F1BD-3A9D-4AC3-A7CA-DF3167A87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1518406"/>
            <a:ext cx="5400600" cy="49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B5BCE-E31C-4E9A-B4B2-BAF749F0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1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4CB9C7-D3AB-44F3-B971-100B179A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Genutzte TLS/SSL-Technologie:</a:t>
            </a:r>
            <a:endParaRPr lang="de-DE" altLang="de-DE" dirty="0"/>
          </a:p>
        </p:txBody>
      </p:sp>
      <p:sp>
        <p:nvSpPr>
          <p:cNvPr id="82948" name="Foliennummernplatzhalter 3">
            <a:extLst>
              <a:ext uri="{FF2B5EF4-FFF2-40B4-BE49-F238E27FC236}">
                <a16:creationId xmlns:a16="http://schemas.microsoft.com/office/drawing/2014/main" id="{5C5F1753-39F1-4E38-B95E-C007A29F9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A01C7D2-5012-453F-905A-186F70AE3190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88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0A79A-5701-4860-B73A-FBAD23E679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000" dirty="0">
                <a:sym typeface="Wingdings" panose="05000000000000000000" pitchFamily="2" charset="2"/>
              </a:rPr>
              <a:t>Bewertung der Kommunikationslage (1)</a:t>
            </a:r>
            <a:endParaRPr lang="de-DE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9B910D-E926-49AB-B6C0-692BD2194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2950" name="Grafik 2">
            <a:extLst>
              <a:ext uri="{FF2B5EF4-FFF2-40B4-BE49-F238E27FC236}">
                <a16:creationId xmlns:a16="http://schemas.microsoft.com/office/drawing/2014/main" id="{28CEED15-4E40-4269-9A28-89D6189AB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871663"/>
            <a:ext cx="573087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DD84083-BFF8-4CB4-9895-10B0BE819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3716338"/>
            <a:ext cx="792162" cy="360362"/>
          </a:xfrm>
          <a:prstGeom prst="ellipse">
            <a:avLst/>
          </a:prstGeom>
          <a:noFill/>
          <a:ln w="38100" algn="ctr">
            <a:solidFill>
              <a:srgbClr val="951D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915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5086F-EE99-4512-8390-F9243750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1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E4FA3C-742B-4D25-B47F-5B3BB81A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Verteilung der IP-Portnummern:</a:t>
            </a:r>
            <a:endParaRPr lang="de-DE" altLang="de-DE" dirty="0"/>
          </a:p>
        </p:txBody>
      </p:sp>
      <p:sp>
        <p:nvSpPr>
          <p:cNvPr id="83972" name="Foliennummernplatzhalter 3">
            <a:extLst>
              <a:ext uri="{FF2B5EF4-FFF2-40B4-BE49-F238E27FC236}">
                <a16:creationId xmlns:a16="http://schemas.microsoft.com/office/drawing/2014/main" id="{C8619C82-4E09-40A9-B183-25A9CA3C89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B251597-C893-4D5C-A64B-49891592FC4C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89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213B0-E449-4FBD-A237-2672CA472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620713"/>
            <a:ext cx="7372350" cy="287337"/>
          </a:xfrm>
        </p:spPr>
        <p:txBody>
          <a:bodyPr/>
          <a:lstStyle/>
          <a:p>
            <a:r>
              <a:rPr lang="de-DE" sz="2000" dirty="0">
                <a:sym typeface="Wingdings" panose="05000000000000000000" pitchFamily="2" charset="2"/>
              </a:rPr>
              <a:t>Bewertung der Kommunikationslage (2)</a:t>
            </a:r>
            <a:endParaRPr lang="de-DE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F9E0E48-43F1-4092-BE20-F6F378B2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3974" name="Grafik 8">
            <a:extLst>
              <a:ext uri="{FF2B5EF4-FFF2-40B4-BE49-F238E27FC236}">
                <a16:creationId xmlns:a16="http://schemas.microsoft.com/office/drawing/2014/main" id="{23962CAE-5BD9-499F-BAE3-95C12FF5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276475"/>
            <a:ext cx="6731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730BE47-7435-4A34-BD40-39ECBBB2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60800"/>
            <a:ext cx="592138" cy="288925"/>
          </a:xfrm>
          <a:prstGeom prst="ellipse">
            <a:avLst/>
          </a:prstGeom>
          <a:noFill/>
          <a:ln w="38100" algn="ctr">
            <a:solidFill>
              <a:srgbClr val="951D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C612E-7B60-4D73-A4F4-8D2FF6A2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Durchführung von Angriffen</a:t>
            </a:r>
            <a:endParaRPr lang="de-DE" dirty="0"/>
          </a:p>
        </p:txBody>
      </p:sp>
      <p:sp>
        <p:nvSpPr>
          <p:cNvPr id="15363" name="Inhaltsplatzhalter 12">
            <a:extLst>
              <a:ext uri="{FF2B5EF4-FFF2-40B4-BE49-F238E27FC236}">
                <a16:creationId xmlns:a16="http://schemas.microsoft.com/office/drawing/2014/main" id="{E27970FA-E49E-490F-8AF0-C5A16AE6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869160"/>
            <a:ext cx="8382000" cy="1303040"/>
          </a:xfrm>
        </p:spPr>
        <p:txBody>
          <a:bodyPr/>
          <a:lstStyle/>
          <a:p>
            <a:r>
              <a:rPr lang="de-DE" altLang="de-DE" b="1" dirty="0"/>
              <a:t>Ausprägungen:</a:t>
            </a:r>
          </a:p>
          <a:p>
            <a:pPr lvl="1"/>
            <a:r>
              <a:rPr lang="de-DE" altLang="de-DE" dirty="0"/>
              <a:t>Spam-E-Mails</a:t>
            </a:r>
          </a:p>
          <a:p>
            <a:pPr lvl="1"/>
            <a:r>
              <a:rPr lang="de-DE" altLang="de-DE" dirty="0"/>
              <a:t>Click Fraud</a:t>
            </a:r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id="{1D13BEE2-2BC1-4E14-8B2D-8A882299D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024DD5F-626B-49F9-84BA-1D23590E6048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6274C-AE31-4225-97E5-11E9930D5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dirty="0">
                <a:sym typeface="Wingdings" panose="05000000000000000000" pitchFamily="2" charset="2"/>
              </a:rPr>
              <a:t>M:N-Angriff </a:t>
            </a:r>
            <a:r>
              <a:rPr lang="de-DE" altLang="de-DE" b="0" dirty="0">
                <a:sym typeface="Wingdings" panose="05000000000000000000" pitchFamily="2" charset="2"/>
              </a:rPr>
              <a:t>(M Angreifer und N Opfer)</a:t>
            </a:r>
            <a:endParaRPr lang="de-DE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E193041-07DE-4D97-A14F-D0B04646A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D160FF-965D-4A24-9F4D-722E1CE0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604963"/>
            <a:ext cx="332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017A1-38D2-4BA4-AF44-FC71120F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1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D0F0AD-3686-42B5-A978-CB16F0DB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Nutzung und Verteilung von Protokolle:</a:t>
            </a:r>
            <a:endParaRPr lang="de-DE" altLang="de-DE" dirty="0"/>
          </a:p>
        </p:txBody>
      </p:sp>
      <p:sp>
        <p:nvSpPr>
          <p:cNvPr id="84996" name="Foliennummernplatzhalter 3">
            <a:extLst>
              <a:ext uri="{FF2B5EF4-FFF2-40B4-BE49-F238E27FC236}">
                <a16:creationId xmlns:a16="http://schemas.microsoft.com/office/drawing/2014/main" id="{8D8A64F9-6CA9-4DC5-B17A-6F6702DB0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B1EF85A-17A7-41F1-83D2-C92E15F76FBF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90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24BE7-5618-4B72-96FC-F5BDBB889A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000" dirty="0">
                <a:sym typeface="Wingdings" panose="05000000000000000000" pitchFamily="2" charset="2"/>
              </a:rPr>
              <a:t>Bewertung der Kommunikationslage (3)</a:t>
            </a:r>
            <a:endParaRPr lang="de-DE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F718F55-A4D6-4E1E-824F-0A5CAC413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4998" name="Grafik 4">
            <a:extLst>
              <a:ext uri="{FF2B5EF4-FFF2-40B4-BE49-F238E27FC236}">
                <a16:creationId xmlns:a16="http://schemas.microsoft.com/office/drawing/2014/main" id="{ED6C4F68-C91C-4033-B791-551363079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808163"/>
            <a:ext cx="64579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0D089-C33A-48DF-B69B-F6C0CEF8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>
                <a:effectLst/>
              </a:rPr>
              <a:t>Analysekonzepte</a:t>
            </a:r>
            <a:endParaRPr lang="de-DE" sz="1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294DB5-F30B-4918-9F06-CAD26E89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4953000"/>
          </a:xfrm>
        </p:spPr>
        <p:txBody>
          <a:bodyPr/>
          <a:lstStyle/>
          <a:p>
            <a:r>
              <a:rPr lang="de-DE" altLang="de-DE" b="1" dirty="0"/>
              <a:t>Nutzung und Verteilung von Übertragungsarten:</a:t>
            </a:r>
            <a:endParaRPr lang="de-DE" altLang="de-DE" dirty="0"/>
          </a:p>
        </p:txBody>
      </p:sp>
      <p:sp>
        <p:nvSpPr>
          <p:cNvPr id="86020" name="Foliennummernplatzhalter 3">
            <a:extLst>
              <a:ext uri="{FF2B5EF4-FFF2-40B4-BE49-F238E27FC236}">
                <a16:creationId xmlns:a16="http://schemas.microsoft.com/office/drawing/2014/main" id="{D943A4C5-9F52-4AB9-AFED-99B0F995C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13D5E2-B122-40A7-9168-A4BFD18F5112}" type="slidenum">
              <a:rPr lang="de-DE" altLang="de-DE" sz="10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91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D9CC2-93B0-4DC3-81B9-397C18E479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000" dirty="0">
                <a:sym typeface="Wingdings" panose="05000000000000000000" pitchFamily="2" charset="2"/>
              </a:rPr>
              <a:t>Bewertung der Kommunikationslage (4)</a:t>
            </a:r>
            <a:endParaRPr lang="de-DE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535D2D7-7300-4997-A42E-7B26E0D1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6022" name="Grafik 6">
            <a:extLst>
              <a:ext uri="{FF2B5EF4-FFF2-40B4-BE49-F238E27FC236}">
                <a16:creationId xmlns:a16="http://schemas.microsoft.com/office/drawing/2014/main" id="{91D81B59-76A0-4DC7-85A0-288291A2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36838"/>
            <a:ext cx="78295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9200"/>
            <a:ext cx="9217025" cy="49530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Ziele und Ergebnisse der Vorlesung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Angriffspotentiale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Idee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Aufbau eines </a:t>
            </a:r>
            <a:b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</a:b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Cyber-Sicherheit-Frühwarn- und Lagebildsysteme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Sensoren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ＭＳ Ｐゴシック" pitchFamily="34" charset="-128"/>
              </a:rPr>
              <a:t>Analysekonzepte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de-DE" altLang="en-US" sz="4800" b="1" dirty="0">
                <a:solidFill>
                  <a:srgbClr val="0B3C96"/>
                </a:solidFill>
                <a:latin typeface="Verdana" panose="020B0604030504040204" pitchFamily="34" charset="0"/>
                <a:ea typeface="ＭＳ Ｐゴシック" pitchFamily="34" charset="-128"/>
              </a:rPr>
              <a:t>Zusammenfassung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92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DF7325-3ADE-4D49-95AD-98E884A7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967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b="1" dirty="0"/>
              <a:t>Generelle Vorgehensweise eines Angreifers: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Erreichbarkeit prüfen </a:t>
            </a:r>
            <a:r>
              <a:rPr lang="de-DE" altLang="de-DE" dirty="0">
                <a:sym typeface="Wingdings" panose="05000000000000000000" pitchFamily="2" charset="2"/>
              </a:rPr>
              <a:t> Ping Scan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>
                <a:sym typeface="Wingdings" panose="05000000000000000000" pitchFamily="2" charset="2"/>
              </a:rPr>
              <a:t>Verfügbare Dienste prüfen  Port Scan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>
                <a:sym typeface="Wingdings" panose="05000000000000000000" pitchFamily="2" charset="2"/>
              </a:rPr>
              <a:t>Schwachstellen prüfen  Vulnerability Scan</a:t>
            </a:r>
            <a:endParaRPr lang="de-DE" altLang="de-DE" dirty="0"/>
          </a:p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de-DE" b="1" dirty="0"/>
          </a:p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b="1" dirty="0"/>
              <a:t>Wichtigste Eigenschaften eines </a:t>
            </a:r>
            <a:r>
              <a:rPr lang="en-US" altLang="de-DE" dirty="0"/>
              <a:t>Cyber-</a:t>
            </a:r>
            <a:r>
              <a:rPr lang="en-US" altLang="de-DE" dirty="0" err="1"/>
              <a:t>Sicherheit</a:t>
            </a:r>
            <a:r>
              <a:rPr lang="en-US" altLang="de-DE" dirty="0"/>
              <a:t>-</a:t>
            </a:r>
            <a:r>
              <a:rPr lang="en-US" altLang="de-DE" dirty="0" err="1"/>
              <a:t>Frühwarn</a:t>
            </a:r>
            <a:r>
              <a:rPr lang="en-US" altLang="de-DE" dirty="0"/>
              <a:t>- und </a:t>
            </a:r>
            <a:r>
              <a:rPr lang="en-US" altLang="de-DE" dirty="0" err="1"/>
              <a:t>Lagebildsystems</a:t>
            </a:r>
            <a:r>
              <a:rPr lang="de-DE" altLang="de-DE" b="1" dirty="0"/>
              <a:t>: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Aktuelle Cyber-Sicherheitslage aufzeigen.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Angriffspotentiale und reale Angriffe (möglichst früh) erkennen.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Rechtzeitig Warnhinweise geben.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Minimierung oder Verhinderung von Schäden.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Zusammenfassung (1/3)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93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852262-16A2-4D1F-B4E5-AF0AEBD8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345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b="1" dirty="0"/>
              <a:t>Bestandteile eines </a:t>
            </a:r>
            <a:r>
              <a:rPr lang="en-US" altLang="de-DE" dirty="0"/>
              <a:t>Cyber-</a:t>
            </a:r>
            <a:r>
              <a:rPr lang="en-US" altLang="de-DE" dirty="0" err="1"/>
              <a:t>Sicherheit</a:t>
            </a:r>
            <a:r>
              <a:rPr lang="en-US" altLang="de-DE" dirty="0"/>
              <a:t>-</a:t>
            </a:r>
            <a:r>
              <a:rPr lang="en-US" altLang="de-DE" dirty="0" err="1"/>
              <a:t>Frühwarn</a:t>
            </a:r>
            <a:r>
              <a:rPr lang="en-US" altLang="de-DE" dirty="0"/>
              <a:t>- und </a:t>
            </a:r>
            <a:r>
              <a:rPr lang="en-US" altLang="de-DE" dirty="0" err="1"/>
              <a:t>Lagebildsystems</a:t>
            </a:r>
            <a:r>
              <a:rPr lang="de-DE" altLang="de-DE" b="1" dirty="0"/>
              <a:t>: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Rechtliche Rahmenbedingungen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Sensoren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Analysetools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Warnsystem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Wissensbasis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Beweissicherung</a:t>
            </a:r>
          </a:p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de-DE" dirty="0"/>
          </a:p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Es gibt verschiedene </a:t>
            </a:r>
            <a:r>
              <a:rPr lang="de-DE" altLang="de-DE" b="1" dirty="0"/>
              <a:t>Analysekonzepte</a:t>
            </a:r>
            <a:r>
              <a:rPr lang="de-DE" altLang="de-DE" dirty="0"/>
              <a:t>, die unterschiedliche </a:t>
            </a:r>
            <a:r>
              <a:rPr lang="de-DE" altLang="de-DE" b="1" dirty="0"/>
              <a:t>sicherheitsrelevante Aktionen </a:t>
            </a:r>
            <a:r>
              <a:rPr lang="de-DE" altLang="de-DE" dirty="0"/>
              <a:t>erkennen können.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b="1" dirty="0"/>
              <a:t>Anomalie</a:t>
            </a:r>
            <a:r>
              <a:rPr lang="de-DE" altLang="de-DE" dirty="0"/>
              <a:t> Erkennung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b="1" dirty="0"/>
              <a:t>Signatur</a:t>
            </a:r>
            <a:r>
              <a:rPr lang="de-DE" altLang="de-DE" dirty="0"/>
              <a:t> Erkennung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Zusammenfassung (2/3)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94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852262-16A2-4D1F-B4E5-AF0AEBD8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722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>
            <a:extLst>
              <a:ext uri="{FF2B5EF4-FFF2-40B4-BE49-F238E27FC236}">
                <a16:creationId xmlns:a16="http://schemas.microsoft.com/office/drawing/2014/main" id="{AAF8084B-F679-44F0-AD6A-E09FBDDB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/>
              <a:t>Cyber-</a:t>
            </a:r>
            <a:r>
              <a:rPr lang="en-US" altLang="de-DE" sz="2000" dirty="0" err="1"/>
              <a:t>Sicherheit</a:t>
            </a:r>
            <a:r>
              <a:rPr lang="en-US" altLang="de-DE" sz="2000" dirty="0"/>
              <a:t>-</a:t>
            </a:r>
            <a:r>
              <a:rPr lang="en-US" altLang="de-DE" sz="2000" dirty="0" err="1"/>
              <a:t>Frühwarn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Lagebildsysteme</a:t>
            </a:r>
            <a:endParaRPr lang="de-DE" altLang="de-DE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957BE4-3F65-4A73-B76E-0AED29A7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Sensoren und </a:t>
            </a:r>
            <a:r>
              <a:rPr lang="en-US" altLang="de-DE" dirty="0"/>
              <a:t>Cyber-</a:t>
            </a:r>
            <a:r>
              <a:rPr lang="en-US" altLang="de-DE" dirty="0" err="1"/>
              <a:t>Sicherheit</a:t>
            </a:r>
            <a:r>
              <a:rPr lang="en-US" altLang="de-DE" dirty="0"/>
              <a:t>-</a:t>
            </a:r>
            <a:r>
              <a:rPr lang="en-US" altLang="de-DE" dirty="0" err="1"/>
              <a:t>Frühwarn</a:t>
            </a:r>
            <a:r>
              <a:rPr lang="en-US" altLang="de-DE" dirty="0"/>
              <a:t>- und </a:t>
            </a:r>
            <a:r>
              <a:rPr lang="en-US" altLang="de-DE" dirty="0" err="1"/>
              <a:t>Lagebildsysteme</a:t>
            </a:r>
            <a:r>
              <a:rPr lang="de-DE" altLang="de-DE" dirty="0"/>
              <a:t> können an verschiedenen Stellen von IT-Systemen und IT-Infrastrukturen platziert werden.</a:t>
            </a:r>
          </a:p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de-DE" dirty="0"/>
          </a:p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Wichtige Stellschrauben für die Analyse sind unteranderem: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Verwendete Technologien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Platzierung von Sonden des Cyber-Sicherheit-Frühwarn- und Lagebildsystems</a:t>
            </a:r>
          </a:p>
          <a:p>
            <a:pPr marL="739775" lvl="1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dirty="0"/>
              <a:t>Anzahl von Sonden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B8FD6A-AB75-4B91-B785-125E2E829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Zusammenfassung (3/3)</a:t>
            </a:r>
          </a:p>
        </p:txBody>
      </p:sp>
      <p:sp>
        <p:nvSpPr>
          <p:cNvPr id="87045" name="Foliennummernplatzhalter 3">
            <a:extLst>
              <a:ext uri="{FF2B5EF4-FFF2-40B4-BE49-F238E27FC236}">
                <a16:creationId xmlns:a16="http://schemas.microsoft.com/office/drawing/2014/main" id="{22123AB2-1405-451D-969E-6ED6B10C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ACD227F-D7C9-4845-B1FC-041CACFF90C1}" type="slidenum">
              <a:rPr lang="de-DE" altLang="de-DE" smtClean="0"/>
              <a:pPr>
                <a:defRPr/>
              </a:pPr>
              <a:t>95</a:t>
            </a:fld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852262-16A2-4D1F-B4E5-AF0AEBD8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184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8C695F-45C8-4992-B41B-CADC22B52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2856"/>
            <a:ext cx="8315325" cy="1143000"/>
          </a:xfrm>
        </p:spPr>
        <p:txBody>
          <a:bodyPr/>
          <a:lstStyle/>
          <a:p>
            <a:r>
              <a:rPr lang="de-DE" altLang="de-DE" sz="3600" dirty="0"/>
              <a:t>Cyber-Sicherheit-Frühwarn- und Lagebildsysteme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41395215"/>
      </p:ext>
    </p:extLst>
  </p:cSld>
  <p:clrMapOvr>
    <a:masterClrMapping/>
  </p:clrMapOvr>
  <p:transition spd="med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>
            <a:extLst>
              <a:ext uri="{FF2B5EF4-FFF2-40B4-BE49-F238E27FC236}">
                <a16:creationId xmlns:a16="http://schemas.microsoft.com/office/drawing/2014/main" id="{0A37DFF4-A569-4D23-9B67-55A4E3D3F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Anhang / Credits</a:t>
            </a:r>
          </a:p>
        </p:txBody>
      </p:sp>
      <p:sp>
        <p:nvSpPr>
          <p:cNvPr id="50178" name="Foliennummernplatzhalter 3">
            <a:extLst>
              <a:ext uri="{FF2B5EF4-FFF2-40B4-BE49-F238E27FC236}">
                <a16:creationId xmlns:a16="http://schemas.microsoft.com/office/drawing/2014/main" id="{3DBC0760-DE70-40C5-9296-B7519A7B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98000" y="6553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632DB9-9718-4DC2-A2B9-2420BE41778F}" type="slidenum">
              <a:rPr lang="de-DE" altLang="de-DE" smtClean="0"/>
              <a:pPr>
                <a:defRPr/>
              </a:pPr>
              <a:t>97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83B771-1429-4BAB-9B2D-BE46E8187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B553F25-EA4B-49C1-8B77-920DE0F1DAFB}"/>
              </a:ext>
            </a:extLst>
          </p:cNvPr>
          <p:cNvSpPr/>
          <p:nvPr/>
        </p:nvSpPr>
        <p:spPr bwMode="auto">
          <a:xfrm>
            <a:off x="566738" y="5191125"/>
            <a:ext cx="4900612" cy="1477963"/>
          </a:xfrm>
          <a:prstGeom prst="roundRect">
            <a:avLst>
              <a:gd name="adj" fmla="val 430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de-DE" sz="1400" b="1" dirty="0">
                <a:solidFill>
                  <a:srgbClr val="577994"/>
                </a:solidFill>
                <a:latin typeface="Arial" charset="0"/>
              </a:rPr>
              <a:t>Quellen Bildmaterial</a:t>
            </a:r>
          </a:p>
          <a:p>
            <a:pPr>
              <a:defRPr/>
            </a:pPr>
            <a:endParaRPr lang="de-DE" sz="1200" dirty="0">
              <a:solidFill>
                <a:srgbClr val="577994"/>
              </a:solidFill>
              <a:latin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rgbClr val="577994"/>
                </a:solidFill>
                <a:latin typeface="Arial" charset="0"/>
              </a:rPr>
              <a:t>Eingebettete Piktogramme:</a:t>
            </a:r>
          </a:p>
          <a:p>
            <a:pPr marL="171416" indent="-171416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577994"/>
                </a:solidFill>
                <a:latin typeface="Arial" charset="0"/>
              </a:rPr>
              <a:t>Institut für Internet-Sicherheit – </a:t>
            </a:r>
            <a:r>
              <a:rPr lang="de-DE" sz="1200" dirty="0" err="1">
                <a:solidFill>
                  <a:srgbClr val="577994"/>
                </a:solidFill>
                <a:latin typeface="Arial" charset="0"/>
              </a:rPr>
              <a:t>if</a:t>
            </a:r>
            <a:r>
              <a:rPr lang="de-DE" sz="1200" dirty="0">
                <a:solidFill>
                  <a:srgbClr val="577994"/>
                </a:solidFill>
                <a:latin typeface="Arial" charset="0"/>
              </a:rPr>
              <a:t>(</a:t>
            </a:r>
            <a:r>
              <a:rPr lang="de-DE" sz="1200" dirty="0" err="1">
                <a:solidFill>
                  <a:srgbClr val="577994"/>
                </a:solidFill>
                <a:latin typeface="Arial" charset="0"/>
              </a:rPr>
              <a:t>is</a:t>
            </a:r>
            <a:r>
              <a:rPr lang="de-DE" sz="1200" dirty="0">
                <a:solidFill>
                  <a:srgbClr val="577994"/>
                </a:solidFill>
                <a:latin typeface="Arial" charset="0"/>
              </a:rPr>
              <a:t>)</a:t>
            </a:r>
          </a:p>
          <a:p>
            <a:pPr>
              <a:defRPr/>
            </a:pPr>
            <a:endParaRPr lang="de-DE" sz="1200" dirty="0">
              <a:solidFill>
                <a:srgbClr val="577994"/>
              </a:solidFill>
              <a:latin typeface="Arial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76EB883-97A6-47E3-94E7-3049B4BD5513}"/>
              </a:ext>
            </a:extLst>
          </p:cNvPr>
          <p:cNvSpPr/>
          <p:nvPr/>
        </p:nvSpPr>
        <p:spPr bwMode="auto">
          <a:xfrm>
            <a:off x="561975" y="1339850"/>
            <a:ext cx="4905375" cy="3779838"/>
          </a:xfrm>
          <a:prstGeom prst="roundRect">
            <a:avLst>
              <a:gd name="adj" fmla="val 50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de-DE" sz="1600" b="1" dirty="0">
                <a:solidFill>
                  <a:srgbClr val="577994"/>
                </a:solidFill>
              </a:rPr>
              <a:t>Wir empfehlen </a:t>
            </a:r>
          </a:p>
          <a:p>
            <a:pPr marL="285693" indent="-285693">
              <a:buFont typeface="Arial" panose="020B0604020202020204" pitchFamily="34" charset="0"/>
              <a:buChar char="•"/>
              <a:defRPr/>
            </a:pPr>
            <a:endParaRPr lang="de-DE" sz="1400" b="1" dirty="0">
              <a:solidFill>
                <a:srgbClr val="577994"/>
              </a:solidFill>
            </a:endParaRPr>
          </a:p>
          <a:p>
            <a:pPr marL="285693" indent="-285693"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rgbClr val="577994"/>
                </a:solidFill>
              </a:rPr>
              <a:t>Cyber-Sicherheit </a:t>
            </a:r>
            <a:br>
              <a:rPr lang="de-DE" sz="1600" b="1" dirty="0">
                <a:solidFill>
                  <a:srgbClr val="577994"/>
                </a:solidFill>
              </a:rPr>
            </a:br>
            <a:r>
              <a:rPr lang="de-DE" sz="1400" dirty="0">
                <a:solidFill>
                  <a:srgbClr val="577994"/>
                </a:solidFill>
              </a:rPr>
              <a:t>Das </a:t>
            </a:r>
            <a:r>
              <a:rPr lang="de-DE" sz="1400" b="1" dirty="0">
                <a:solidFill>
                  <a:srgbClr val="577994"/>
                </a:solidFill>
              </a:rPr>
              <a:t>Lehrbuch </a:t>
            </a:r>
            <a:r>
              <a:rPr lang="de-DE" sz="1400" dirty="0">
                <a:solidFill>
                  <a:srgbClr val="577994"/>
                </a:solidFill>
              </a:rPr>
              <a:t>für Konzepte, Mechanismen, </a:t>
            </a:r>
            <a:br>
              <a:rPr lang="de-DE" sz="1400" dirty="0">
                <a:solidFill>
                  <a:srgbClr val="577994"/>
                </a:solidFill>
              </a:rPr>
            </a:br>
            <a:r>
              <a:rPr lang="de-DE" sz="1400" dirty="0">
                <a:solidFill>
                  <a:srgbClr val="577994"/>
                </a:solidFill>
              </a:rPr>
              <a:t>Architekturen und Eigenschaften von Cyber-Sicherheitssystemen in der Digitalisierung“, </a:t>
            </a:r>
            <a:br>
              <a:rPr lang="de-DE" sz="1400" dirty="0">
                <a:solidFill>
                  <a:srgbClr val="577994"/>
                </a:solidFill>
              </a:rPr>
            </a:br>
            <a:r>
              <a:rPr lang="de-DE" sz="1400" dirty="0">
                <a:solidFill>
                  <a:srgbClr val="577994"/>
                </a:solidFill>
              </a:rPr>
              <a:t>Springer Vieweg Verlag, Wiesbaden 2022</a:t>
            </a:r>
            <a:br>
              <a:rPr lang="de-DE" sz="1400" dirty="0">
                <a:solidFill>
                  <a:srgbClr val="577994"/>
                </a:solidFill>
              </a:rPr>
            </a:br>
            <a:r>
              <a:rPr lang="de-DE" sz="1100" dirty="0">
                <a:solidFill>
                  <a:srgbClr val="577994"/>
                </a:solidFill>
                <a:hlinkClick r:id="rId2"/>
              </a:rPr>
              <a:t>https://norbert-pohlmann.com/cyber-sicherheit/</a:t>
            </a:r>
            <a:br>
              <a:rPr lang="de-DE" sz="1100" dirty="0">
                <a:solidFill>
                  <a:srgbClr val="577994"/>
                </a:solidFill>
              </a:rPr>
            </a:br>
            <a:br>
              <a:rPr lang="de-DE" sz="1100" dirty="0">
                <a:solidFill>
                  <a:srgbClr val="577994"/>
                </a:solidFill>
              </a:rPr>
            </a:br>
            <a:endParaRPr lang="de-DE" sz="1100" dirty="0">
              <a:solidFill>
                <a:srgbClr val="577994"/>
              </a:solidFill>
            </a:endParaRPr>
          </a:p>
          <a:p>
            <a:pPr marL="285693" indent="-285693">
              <a:buFont typeface="Arial" panose="020B0604020202020204" pitchFamily="34" charset="0"/>
              <a:buChar char="•"/>
              <a:defRPr/>
            </a:pPr>
            <a:endParaRPr lang="de-DE" sz="1100" dirty="0">
              <a:solidFill>
                <a:srgbClr val="577994"/>
              </a:solidFill>
            </a:endParaRPr>
          </a:p>
          <a:p>
            <a:pPr marL="285693" indent="-285693"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577994"/>
                </a:solidFill>
              </a:rPr>
              <a:t>7. Sinn im Internet (Cyberschutzraum)</a:t>
            </a:r>
            <a:br>
              <a:rPr lang="de-DE" sz="1400" b="1" dirty="0">
                <a:solidFill>
                  <a:srgbClr val="577994"/>
                </a:solidFill>
              </a:rPr>
            </a:br>
            <a:r>
              <a:rPr lang="de-DE" sz="1100" dirty="0">
                <a:solidFill>
                  <a:srgbClr val="577994"/>
                </a:solidFill>
                <a:hlinkClick r:id="rId3"/>
              </a:rPr>
              <a:t>https://www.youtube.com/cyberschutzraum</a:t>
            </a:r>
            <a:r>
              <a:rPr lang="de-DE" sz="1100" dirty="0">
                <a:solidFill>
                  <a:srgbClr val="577994"/>
                </a:solidFill>
              </a:rPr>
              <a:t> </a:t>
            </a:r>
            <a:br>
              <a:rPr lang="de-DE" sz="1100" dirty="0">
                <a:solidFill>
                  <a:srgbClr val="577994"/>
                </a:solidFill>
              </a:rPr>
            </a:br>
            <a:br>
              <a:rPr lang="de-DE" sz="1100" dirty="0">
                <a:solidFill>
                  <a:srgbClr val="577994"/>
                </a:solidFill>
              </a:rPr>
            </a:br>
            <a:br>
              <a:rPr lang="de-DE" sz="1400" b="1" dirty="0">
                <a:solidFill>
                  <a:srgbClr val="577994"/>
                </a:solidFill>
              </a:rPr>
            </a:br>
            <a:endParaRPr lang="de-DE" sz="800" b="1" dirty="0">
              <a:solidFill>
                <a:srgbClr val="577994"/>
              </a:solidFill>
            </a:endParaRPr>
          </a:p>
          <a:p>
            <a:pPr marL="285693" indent="-285693"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577994"/>
                </a:solidFill>
              </a:rPr>
              <a:t>Master Internet-Sicherheit</a:t>
            </a:r>
            <a:br>
              <a:rPr lang="de-DE" sz="1400" b="1" dirty="0">
                <a:solidFill>
                  <a:srgbClr val="577994"/>
                </a:solidFill>
              </a:rPr>
            </a:br>
            <a:r>
              <a:rPr lang="de-DE" sz="1100" dirty="0">
                <a:solidFill>
                  <a:srgbClr val="577994"/>
                </a:solidFill>
                <a:hlinkClick r:id="rId4"/>
              </a:rPr>
              <a:t>https://it-sicherheit.de/master-studieren/</a:t>
            </a:r>
            <a:r>
              <a:rPr lang="de-DE" sz="1100" dirty="0">
                <a:solidFill>
                  <a:srgbClr val="577994"/>
                </a:solidFill>
              </a:rPr>
              <a:t> </a:t>
            </a:r>
          </a:p>
          <a:p>
            <a:pPr marL="285693" indent="-285693">
              <a:buFont typeface="Arial" panose="020B0604020202020204" pitchFamily="34" charset="0"/>
              <a:buChar char="•"/>
              <a:defRPr/>
            </a:pPr>
            <a:endParaRPr lang="de-DE" sz="800" b="1" dirty="0">
              <a:solidFill>
                <a:srgbClr val="577994"/>
              </a:solidFill>
            </a:endParaRPr>
          </a:p>
          <a:p>
            <a:pPr>
              <a:defRPr/>
            </a:pPr>
            <a:br>
              <a:rPr lang="de-DE" sz="1400" b="1" dirty="0">
                <a:solidFill>
                  <a:srgbClr val="577994"/>
                </a:solidFill>
              </a:rPr>
            </a:br>
            <a:endParaRPr lang="de-DE" sz="1400" b="1" dirty="0">
              <a:solidFill>
                <a:srgbClr val="577994"/>
              </a:solidFill>
            </a:endParaRPr>
          </a:p>
          <a:p>
            <a:pPr>
              <a:defRPr/>
            </a:pPr>
            <a:endParaRPr lang="de-DE" sz="1200" dirty="0">
              <a:solidFill>
                <a:srgbClr val="577994"/>
              </a:solidFill>
            </a:endParaRP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0CE913B5-B6C6-4ABC-AFA3-1B4D86C97A25}"/>
              </a:ext>
            </a:extLst>
          </p:cNvPr>
          <p:cNvSpPr/>
          <p:nvPr/>
        </p:nvSpPr>
        <p:spPr bwMode="auto">
          <a:xfrm>
            <a:off x="5584825" y="1339850"/>
            <a:ext cx="4052888" cy="3779838"/>
          </a:xfrm>
          <a:prstGeom prst="roundRect">
            <a:avLst>
              <a:gd name="adj" fmla="val 41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rgbClr val="607D8B"/>
                </a:solidFill>
              </a:rPr>
              <a:t>Besuchen und abonnieren Sie uns :-)</a:t>
            </a:r>
          </a:p>
          <a:p>
            <a:pPr>
              <a:defRPr/>
            </a:pPr>
            <a:endParaRPr lang="de-DE" sz="1200" b="1" dirty="0">
              <a:solidFill>
                <a:srgbClr val="607D8B"/>
              </a:solidFill>
            </a:endParaRPr>
          </a:p>
          <a:p>
            <a:pPr>
              <a:defRPr/>
            </a:pPr>
            <a:r>
              <a:rPr lang="de-DE" sz="1200" b="1" dirty="0">
                <a:solidFill>
                  <a:srgbClr val="607D8B"/>
                </a:solidFill>
              </a:rPr>
              <a:t>WWW</a:t>
            </a:r>
          </a:p>
          <a:p>
            <a:pPr>
              <a:defRPr/>
            </a:pPr>
            <a:r>
              <a:rPr lang="de-DE" sz="1100" dirty="0">
                <a:solidFill>
                  <a:srgbClr val="577994"/>
                </a:solidFill>
                <a:hlinkClick r:id="rId5"/>
              </a:rPr>
              <a:t>https://www.internet-sicherheit.de</a:t>
            </a:r>
            <a:endParaRPr lang="de-DE" sz="1100" dirty="0">
              <a:solidFill>
                <a:srgbClr val="577994"/>
              </a:solidFill>
            </a:endParaRPr>
          </a:p>
          <a:p>
            <a:pPr>
              <a:defRPr/>
            </a:pPr>
            <a:endParaRPr lang="de-DE" sz="1200" b="1" dirty="0">
              <a:solidFill>
                <a:srgbClr val="607D8B"/>
              </a:solidFill>
            </a:endParaRPr>
          </a:p>
          <a:p>
            <a:pPr>
              <a:defRPr/>
            </a:pPr>
            <a:r>
              <a:rPr lang="de-DE" sz="1200" b="1" dirty="0">
                <a:solidFill>
                  <a:srgbClr val="607D8B"/>
                </a:solidFill>
              </a:rPr>
              <a:t>Facebook </a:t>
            </a:r>
            <a:br>
              <a:rPr lang="de-DE" sz="1200" b="1" dirty="0">
                <a:solidFill>
                  <a:srgbClr val="607D8B"/>
                </a:solidFill>
              </a:rPr>
            </a:br>
            <a:r>
              <a:rPr lang="de-DE" sz="1100" dirty="0">
                <a:solidFill>
                  <a:srgbClr val="577994"/>
                </a:solidFill>
                <a:hlinkClick r:id="rId6"/>
              </a:rPr>
              <a:t>https://www.facebook.com/Internet.Sicherheit.ifis</a:t>
            </a:r>
            <a:r>
              <a:rPr lang="de-DE" sz="1100" dirty="0">
                <a:solidFill>
                  <a:srgbClr val="577994"/>
                </a:solidFill>
              </a:rPr>
              <a:t> </a:t>
            </a:r>
          </a:p>
          <a:p>
            <a:pPr>
              <a:defRPr/>
            </a:pPr>
            <a:endParaRPr lang="de-DE" sz="1200" dirty="0">
              <a:solidFill>
                <a:srgbClr val="607D8B"/>
              </a:solidFill>
            </a:endParaRPr>
          </a:p>
          <a:p>
            <a:pPr>
              <a:defRPr/>
            </a:pPr>
            <a:r>
              <a:rPr lang="de-DE" sz="1200" b="1" dirty="0">
                <a:solidFill>
                  <a:srgbClr val="607D8B"/>
                </a:solidFill>
              </a:rPr>
              <a:t>Twitter</a:t>
            </a:r>
          </a:p>
          <a:p>
            <a:pPr>
              <a:defRPr/>
            </a:pPr>
            <a:r>
              <a:rPr lang="de-DE" sz="1100" dirty="0">
                <a:solidFill>
                  <a:srgbClr val="577994"/>
                </a:solidFill>
                <a:hlinkClick r:id="rId7"/>
              </a:rPr>
              <a:t>https://twitter.com/_ifis</a:t>
            </a:r>
            <a:br>
              <a:rPr lang="de-DE" sz="1100" dirty="0">
                <a:solidFill>
                  <a:srgbClr val="577994"/>
                </a:solidFill>
              </a:rPr>
            </a:br>
            <a:br>
              <a:rPr lang="de-DE" sz="1100" dirty="0">
                <a:solidFill>
                  <a:srgbClr val="577994"/>
                </a:solidFill>
              </a:rPr>
            </a:br>
            <a:r>
              <a:rPr lang="de-DE" sz="1100" dirty="0">
                <a:solidFill>
                  <a:srgbClr val="577994"/>
                </a:solidFill>
                <a:hlinkClick r:id="rId8"/>
              </a:rPr>
              <a:t>https://twitter.com/ProfPohlmann</a:t>
            </a:r>
            <a:r>
              <a:rPr lang="de-DE" sz="1100" dirty="0">
                <a:solidFill>
                  <a:srgbClr val="577994"/>
                </a:solidFill>
              </a:rPr>
              <a:t> </a:t>
            </a:r>
          </a:p>
          <a:p>
            <a:pPr>
              <a:defRPr/>
            </a:pPr>
            <a:endParaRPr lang="de-DE" sz="1200" b="1" dirty="0">
              <a:solidFill>
                <a:srgbClr val="607D8B"/>
              </a:solidFill>
            </a:endParaRPr>
          </a:p>
          <a:p>
            <a:pPr>
              <a:defRPr/>
            </a:pPr>
            <a:r>
              <a:rPr lang="de-DE" sz="1200" b="1" dirty="0">
                <a:solidFill>
                  <a:srgbClr val="607D8B"/>
                </a:solidFill>
              </a:rPr>
              <a:t>YouTube</a:t>
            </a:r>
          </a:p>
          <a:p>
            <a:pPr>
              <a:defRPr/>
            </a:pPr>
            <a:r>
              <a:rPr lang="de-DE" sz="1100" dirty="0">
                <a:solidFill>
                  <a:srgbClr val="577994"/>
                </a:solidFill>
                <a:hlinkClick r:id="rId9"/>
              </a:rPr>
              <a:t>https://www.youtube.com/user/InternetSicherheitDE/</a:t>
            </a:r>
            <a:endParaRPr lang="de-DE" sz="1100" dirty="0">
              <a:solidFill>
                <a:srgbClr val="577994"/>
              </a:solidFill>
            </a:endParaRPr>
          </a:p>
          <a:p>
            <a:pPr>
              <a:defRPr/>
            </a:pPr>
            <a:endParaRPr lang="de-DE" sz="1200" dirty="0">
              <a:solidFill>
                <a:srgbClr val="607D8B"/>
              </a:solidFill>
            </a:endParaRPr>
          </a:p>
          <a:p>
            <a:pPr>
              <a:defRPr/>
            </a:pPr>
            <a:r>
              <a:rPr lang="de-DE" sz="1200" b="1" dirty="0">
                <a:solidFill>
                  <a:srgbClr val="607D8B"/>
                </a:solidFill>
              </a:rPr>
              <a:t>Prof. Norbert Pohlmann</a:t>
            </a:r>
          </a:p>
          <a:p>
            <a:pPr>
              <a:defRPr/>
            </a:pPr>
            <a:r>
              <a:rPr lang="de-DE" sz="1100" dirty="0">
                <a:solidFill>
                  <a:srgbClr val="577994"/>
                </a:solidFill>
                <a:hlinkClick r:id="rId10"/>
              </a:rPr>
              <a:t>https://norbert-pohlmann.com/</a:t>
            </a:r>
            <a:r>
              <a:rPr lang="de-DE" sz="1100" dirty="0">
                <a:solidFill>
                  <a:srgbClr val="577994"/>
                </a:solidFill>
              </a:rPr>
              <a:t> 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BFE8B7D-E98E-46D2-A581-73E9FE696162}"/>
              </a:ext>
            </a:extLst>
          </p:cNvPr>
          <p:cNvSpPr/>
          <p:nvPr/>
        </p:nvSpPr>
        <p:spPr bwMode="auto">
          <a:xfrm>
            <a:off x="5554663" y="5191125"/>
            <a:ext cx="4052887" cy="1458913"/>
          </a:xfrm>
          <a:prstGeom prst="roundRect">
            <a:avLst>
              <a:gd name="adj" fmla="val 821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rgbClr val="607D8B"/>
                </a:solidFill>
              </a:rPr>
              <a:t>Der Marktplatz IT-Sicherheit</a:t>
            </a:r>
          </a:p>
          <a:p>
            <a:pPr algn="ctr">
              <a:defRPr/>
            </a:pPr>
            <a:endParaRPr lang="de-DE" sz="1400" b="1" dirty="0">
              <a:solidFill>
                <a:srgbClr val="607D8B"/>
              </a:solidFill>
            </a:endParaRPr>
          </a:p>
          <a:p>
            <a:pPr>
              <a:defRPr/>
            </a:pPr>
            <a:r>
              <a:rPr lang="de-DE" sz="1200" dirty="0">
                <a:solidFill>
                  <a:srgbClr val="607D8B"/>
                </a:solidFill>
              </a:rPr>
              <a:t>(IT-Sicherheits-) Anbieter, Lösungen, Jobs, Veranstaltungen und Hilfestellungen (Ratgeber, IT-Sicherheitstipps, Glossar, u.v.m.) leicht &amp; einfach finden.</a:t>
            </a:r>
          </a:p>
          <a:p>
            <a:pPr>
              <a:defRPr/>
            </a:pPr>
            <a:r>
              <a:rPr lang="de-DE" sz="1100" dirty="0">
                <a:solidFill>
                  <a:srgbClr val="577994"/>
                </a:solidFill>
                <a:hlinkClick r:id="rId11"/>
              </a:rPr>
              <a:t>https://www.it-sicherheit.de/</a:t>
            </a:r>
            <a:r>
              <a:rPr lang="de-DE" sz="1100" dirty="0">
                <a:solidFill>
                  <a:srgbClr val="577994"/>
                </a:solidFill>
              </a:rPr>
              <a:t> </a:t>
            </a:r>
          </a:p>
        </p:txBody>
      </p:sp>
      <p:pic>
        <p:nvPicPr>
          <p:cNvPr id="50184" name="Grafik 2">
            <a:extLst>
              <a:ext uri="{FF2B5EF4-FFF2-40B4-BE49-F238E27FC236}">
                <a16:creationId xmlns:a16="http://schemas.microsoft.com/office/drawing/2014/main" id="{B3C3A55C-1FAC-4265-9CC1-6229B5613D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4365625"/>
            <a:ext cx="116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Grafik 3">
            <a:extLst>
              <a:ext uri="{FF2B5EF4-FFF2-40B4-BE49-F238E27FC236}">
                <a16:creationId xmlns:a16="http://schemas.microsoft.com/office/drawing/2014/main" id="{62CEB972-4325-44DA-AD6C-49968B6093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498850"/>
            <a:ext cx="7223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DE43FF3C-F6FD-469D-865C-68BF72101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1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1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1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1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1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1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1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1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  <p:pic>
        <p:nvPicPr>
          <p:cNvPr id="50187" name="Grafik 1">
            <a:extLst>
              <a:ext uri="{FF2B5EF4-FFF2-40B4-BE49-F238E27FC236}">
                <a16:creationId xmlns:a16="http://schemas.microsoft.com/office/drawing/2014/main" id="{EFAD8871-E946-4DD6-B40B-EF9DF2ACFC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060575"/>
            <a:ext cx="6969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3">
            <a:extLst>
              <a:ext uri="{FF2B5EF4-FFF2-40B4-BE49-F238E27FC236}">
                <a16:creationId xmlns:a16="http://schemas.microsoft.com/office/drawing/2014/main" id="{D0BACEC0-7D8F-4469-B705-EC12893FF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98000" y="6553200"/>
            <a:ext cx="508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D7CD08-1599-4F96-9AC1-385D6E42AD19}" type="slidenum">
              <a:rPr lang="de-DE" altLang="de-DE" sz="1000" smtClean="0">
                <a:latin typeface="Tahom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98</a:t>
            </a:fld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C6860AF-4337-4EDA-8460-C495CB918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5" y="6308725"/>
            <a:ext cx="215900" cy="215900"/>
          </a:xfrm>
          <a:prstGeom prst="rect">
            <a:avLst/>
          </a:prstGeom>
          <a:solidFill>
            <a:srgbClr val="3E6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3B5719-28E7-4965-9D25-F0975066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195388"/>
            <a:ext cx="9118600" cy="56626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0064A0"/>
              </a:buClr>
              <a:buSzPct val="80000"/>
              <a:buFont typeface="Wingdings" charset="2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altLang="de-DE" sz="1600" kern="0" dirty="0"/>
              <a:t>N. Pohlmann, M. Proest: „Internet Early </a:t>
            </a:r>
            <a:r>
              <a:rPr lang="de-DE" altLang="de-DE" sz="1600" kern="0" dirty="0" err="1"/>
              <a:t>Warning</a:t>
            </a:r>
            <a:r>
              <a:rPr lang="de-DE" altLang="de-DE" sz="1600" kern="0" dirty="0"/>
              <a:t> System: The Global View". In Proceedings </a:t>
            </a:r>
            <a:r>
              <a:rPr lang="de-DE" altLang="de-DE" sz="1600" kern="0" dirty="0" err="1"/>
              <a:t>of</a:t>
            </a:r>
            <a:r>
              <a:rPr lang="de-DE" altLang="de-DE" sz="1600" kern="0" dirty="0"/>
              <a:t> </a:t>
            </a:r>
            <a:r>
              <a:rPr lang="de-DE" altLang="de-DE" sz="1600" kern="0" dirty="0" err="1"/>
              <a:t>the</a:t>
            </a:r>
            <a:r>
              <a:rPr lang="de-DE" altLang="de-DE" sz="1600" kern="0" dirty="0"/>
              <a:t> ISSE 2006 - </a:t>
            </a:r>
            <a:r>
              <a:rPr lang="de-DE" altLang="de-DE" sz="1600" kern="0" dirty="0" err="1"/>
              <a:t>Securing</a:t>
            </a:r>
            <a:r>
              <a:rPr lang="de-DE" altLang="de-DE" sz="1600" kern="0" dirty="0"/>
              <a:t> Electronic Business </a:t>
            </a:r>
            <a:r>
              <a:rPr lang="de-DE" altLang="de-DE" sz="1600" kern="0" dirty="0" err="1"/>
              <a:t>Processes</a:t>
            </a:r>
            <a:r>
              <a:rPr lang="de-DE" altLang="de-DE" sz="1600" kern="0" dirty="0"/>
              <a:t> - Highlights </a:t>
            </a:r>
            <a:r>
              <a:rPr lang="de-DE" altLang="de-DE" sz="1600" kern="0" dirty="0" err="1"/>
              <a:t>of</a:t>
            </a:r>
            <a:r>
              <a:rPr lang="de-DE" altLang="de-DE" sz="1600" kern="0" dirty="0"/>
              <a:t> </a:t>
            </a:r>
            <a:r>
              <a:rPr lang="de-DE" altLang="de-DE" sz="1600" kern="0" dirty="0" err="1"/>
              <a:t>the</a:t>
            </a:r>
            <a:r>
              <a:rPr lang="de-DE" altLang="de-DE" sz="1600" kern="0" dirty="0"/>
              <a:t> Information Security Solutions (ISSE) Europe Conference, Eds.: S. Paulus, N. Pohlmann, H. Reimer, Vieweg Verlag, Wiesbaden 2006</a:t>
            </a:r>
            <a:br>
              <a:rPr lang="de-DE" altLang="de-DE" sz="1600" kern="0" dirty="0"/>
            </a:br>
            <a:r>
              <a:rPr lang="de-DE" altLang="de-DE" sz="1200" kern="0" dirty="0">
                <a:hlinkClick r:id="rId3"/>
              </a:rPr>
              <a:t>https://norbert-pohlmann.com/wp-content/uploads/2015/08/191-Internet-Early-Warning-System-The-Global-View-Prof.-Norbert-Pohlmann.pdf</a:t>
            </a:r>
            <a:r>
              <a:rPr lang="de-DE" altLang="de-DE" sz="1200" kern="0" dirty="0"/>
              <a:t> </a:t>
            </a:r>
          </a:p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de-DE" sz="1600" kern="0" dirty="0"/>
              <a:t>N. Pohlmann: „Probe-based Internet Early Warning System”, ENISA Quarterly Vol. 3, No. 1, Jan-Mar 2007</a:t>
            </a:r>
            <a:br>
              <a:rPr lang="en-US" altLang="de-DE" sz="1600" kern="0" dirty="0"/>
            </a:br>
            <a:r>
              <a:rPr lang="en-US" altLang="de-DE" sz="1200" kern="0" dirty="0">
                <a:hlinkClick r:id="rId4"/>
              </a:rPr>
              <a:t>https://norbert-pohlmann.com/wp-content/uploads/2015/08/194-Probe-based-Internet-Early-Warning-System-Prof.-Norbert-Pohlmann.pdf</a:t>
            </a:r>
            <a:r>
              <a:rPr lang="en-US" altLang="de-DE" sz="1200" kern="0" dirty="0"/>
              <a:t> </a:t>
            </a:r>
          </a:p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de-DE" sz="1600" kern="0" dirty="0"/>
              <a:t>M. Hesse, N. Pohlmann: „Internet Situation Awareness“. In Proceedings of the </a:t>
            </a:r>
            <a:r>
              <a:rPr lang="en-US" altLang="de-DE" sz="1600" kern="0" dirty="0" err="1"/>
              <a:t>eCrime</a:t>
            </a:r>
            <a:r>
              <a:rPr lang="en-US" altLang="de-DE" sz="1600" kern="0" dirty="0"/>
              <a:t> Researchers Summit, ISBN: 978-1-4244-2969-1/08, IEEE, USA 2008</a:t>
            </a:r>
            <a:br>
              <a:rPr lang="en-US" altLang="de-DE" sz="1600" kern="0" dirty="0"/>
            </a:br>
            <a:r>
              <a:rPr lang="en-US" altLang="de-DE" sz="1200" kern="0" dirty="0">
                <a:hlinkClick r:id="rId5"/>
              </a:rPr>
              <a:t>https://norbert-pohlmann.com/wp-content/uploads/2015/08/206-Internet-Situation-Awareness-Prof.-Norbert-Pohlmann.pdf</a:t>
            </a:r>
            <a:r>
              <a:rPr lang="en-US" altLang="de-DE" sz="1200" kern="0" dirty="0"/>
              <a:t> </a:t>
            </a:r>
            <a:endParaRPr lang="de-DE" altLang="de-DE" sz="1200" kern="0" dirty="0"/>
          </a:p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altLang="de-DE" sz="1600" kern="0" dirty="0"/>
              <a:t>D. Petersen, N. Pohlmann: „Ideales Internet-Frühwarnsystem", </a:t>
            </a:r>
            <a:r>
              <a:rPr lang="de-DE" altLang="de-DE" sz="1600" kern="0" dirty="0" err="1"/>
              <a:t>DuD</a:t>
            </a:r>
            <a:r>
              <a:rPr lang="de-DE" altLang="de-DE" sz="1600" kern="0" dirty="0"/>
              <a:t> Datenschutz und Datensicherheit – Recht und Sicherheit in Informationsverarbeitung und Kommunikation, Vieweg Verlag, 02/2011</a:t>
            </a:r>
            <a:br>
              <a:rPr lang="de-DE" altLang="de-DE" sz="1600" kern="0" dirty="0"/>
            </a:br>
            <a:r>
              <a:rPr lang="de-DE" altLang="de-DE" sz="1200" kern="0" dirty="0">
                <a:hlinkClick r:id="rId6"/>
              </a:rPr>
              <a:t>https://norbert-pohlmann.com/</a:t>
            </a:r>
            <a:r>
              <a:rPr lang="de-DE" altLang="de-DE" sz="1200" kern="0" dirty="0" err="1">
                <a:hlinkClick r:id="rId6"/>
              </a:rPr>
              <a:t>wp</a:t>
            </a:r>
            <a:r>
              <a:rPr lang="de-DE" altLang="de-DE" sz="1200" kern="0" dirty="0">
                <a:hlinkClick r:id="rId6"/>
              </a:rPr>
              <a:t>-content/</a:t>
            </a:r>
            <a:r>
              <a:rPr lang="de-DE" altLang="de-DE" sz="1200" kern="0" dirty="0" err="1">
                <a:hlinkClick r:id="rId6"/>
              </a:rPr>
              <a:t>uploads</a:t>
            </a:r>
            <a:r>
              <a:rPr lang="de-DE" altLang="de-DE" sz="1200" kern="0" dirty="0">
                <a:hlinkClick r:id="rId6"/>
              </a:rPr>
              <a:t>/2015/08/270-Ideales-Internet-Frühwarnsystem-Prof-Norbert-Pohlmann.pdf</a:t>
            </a:r>
            <a:r>
              <a:rPr lang="de-DE" altLang="de-DE" sz="1200" kern="0" dirty="0"/>
              <a:t> </a:t>
            </a:r>
          </a:p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de-DE" sz="1600" kern="0" dirty="0"/>
              <a:t>D. Petersen, N. Pohlmann: „An ideal Internet Early Warning System“. In “Advances in IT Early Warning”, Fraunhofer Verlag, München 2013</a:t>
            </a:r>
            <a:br>
              <a:rPr lang="en-US" altLang="de-DE" sz="1600" kern="0" dirty="0"/>
            </a:br>
            <a:r>
              <a:rPr lang="en-US" altLang="de-DE" sz="1200" kern="0" dirty="0">
                <a:hlinkClick r:id="rId7"/>
              </a:rPr>
              <a:t>https://norbert-pohlmann.com/wp-content/uploads/2015/08/301-An-ideal-Internet-Early-Warning-System-Prof-Norbert-Pohlmann.pdf</a:t>
            </a:r>
            <a:r>
              <a:rPr lang="en-US" altLang="de-DE" sz="1200" kern="0" dirty="0"/>
              <a:t>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de-DE" altLang="de-DE" sz="1600" kern="0" dirty="0"/>
              <a:t>N. Pohlmann: </a:t>
            </a:r>
            <a:r>
              <a:rPr lang="de-DE" sz="1600" kern="0" dirty="0">
                <a:cs typeface="Arial" panose="020B0604020202020204" pitchFamily="34" charset="0"/>
              </a:rPr>
              <a:t>"Cyber-Sicherheit – Das Lehrbuch für Konzepte, Mechanismen, Architekturen und Eigenschaften von Cyber-Sicherheitssystemen in der Digitalisierung“, ISBN 978-3-658-25397-4; 594 Seiten, Springer-Vieweg Verlag, Wiesbaden 2019</a:t>
            </a:r>
            <a:br>
              <a:rPr lang="de-DE" sz="1600" kern="0" dirty="0">
                <a:cs typeface="Arial" panose="020B0604020202020204" pitchFamily="34" charset="0"/>
              </a:rPr>
            </a:br>
            <a:r>
              <a:rPr lang="de-DE" sz="1200" kern="0" dirty="0">
                <a:cs typeface="Arial" panose="020B0604020202020204" pitchFamily="34" charset="0"/>
                <a:hlinkClick r:id="rId8"/>
              </a:rPr>
              <a:t>https://norbert-pohlmann.com/cyber-sicherheit/</a:t>
            </a:r>
            <a:r>
              <a:rPr lang="de-DE" sz="1200" kern="0" dirty="0">
                <a:cs typeface="Arial" panose="020B0604020202020204" pitchFamily="34" charset="0"/>
              </a:rPr>
              <a:t> </a:t>
            </a:r>
          </a:p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de-DE" altLang="de-DE" sz="1200" kern="0" dirty="0"/>
          </a:p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de-DE" altLang="de-DE" sz="1200" kern="0" dirty="0"/>
          </a:p>
          <a:p>
            <a:pPr marL="0" lvl="1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de-DE" altLang="de-DE" sz="1600" kern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4CE6038-CD69-4799-A8BD-28311462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6632"/>
            <a:ext cx="7372350" cy="504825"/>
          </a:xfrm>
        </p:spPr>
        <p:txBody>
          <a:bodyPr/>
          <a:lstStyle/>
          <a:p>
            <a:r>
              <a:rPr lang="de-DE" altLang="de-DE" dirty="0"/>
              <a:t>Literatur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992134D-1927-44B5-BE12-D014A34EB2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620713"/>
            <a:ext cx="7372350" cy="287337"/>
          </a:xfrm>
        </p:spPr>
        <p:txBody>
          <a:bodyPr/>
          <a:lstStyle/>
          <a:p>
            <a:r>
              <a:rPr lang="de-DE" dirty="0"/>
              <a:t>Artikel / Bücher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NPO_GE_2019">
  <a:themeElements>
    <a:clrScheme name="NPO_GE_2003 1">
      <a:dk1>
        <a:srgbClr val="000000"/>
      </a:dk1>
      <a:lt1>
        <a:srgbClr val="FFFFFF"/>
      </a:lt1>
      <a:dk2>
        <a:srgbClr val="0B3C96"/>
      </a:dk2>
      <a:lt2>
        <a:srgbClr val="000000"/>
      </a:lt2>
      <a:accent1>
        <a:srgbClr val="0099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CACA"/>
      </a:accent5>
      <a:accent6>
        <a:srgbClr val="E75C00"/>
      </a:accent6>
      <a:hlink>
        <a:srgbClr val="3366FF"/>
      </a:hlink>
      <a:folHlink>
        <a:srgbClr val="969696"/>
      </a:folHlink>
    </a:clrScheme>
    <a:fontScheme name="NPO_GE_2003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PO_GE_2003 1">
        <a:dk1>
          <a:srgbClr val="000000"/>
        </a:dk1>
        <a:lt1>
          <a:srgbClr val="FFFFFF"/>
        </a:lt1>
        <a:dk2>
          <a:srgbClr val="0B3C96"/>
        </a:dk2>
        <a:lt2>
          <a:srgbClr val="000000"/>
        </a:lt2>
        <a:accent1>
          <a:srgbClr val="0099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5C00"/>
        </a:accent6>
        <a:hlink>
          <a:srgbClr val="3366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 (5).potx" id="{8AECA47A-942C-4D56-A13E-0DE9F4471E5F}" vid="{0D5A2666-D1B0-4D29-9D8B-34D5C930BD2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</Template>
  <TotalTime>0</TotalTime>
  <Words>4669</Words>
  <Application>Microsoft Office PowerPoint</Application>
  <PresentationFormat>A4-Papier (210 x 297 mm)</PresentationFormat>
  <Paragraphs>870</Paragraphs>
  <Slides>98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98</vt:i4>
      </vt:variant>
    </vt:vector>
  </HeadingPairs>
  <TitlesOfParts>
    <vt:vector size="104" baseType="lpstr">
      <vt:lpstr>Arial</vt:lpstr>
      <vt:lpstr>Tahoma</vt:lpstr>
      <vt:lpstr>Verdana</vt:lpstr>
      <vt:lpstr>Wingdings</vt:lpstr>
      <vt:lpstr>NPO_GE_2019</vt:lpstr>
      <vt:lpstr>Visio</vt:lpstr>
      <vt:lpstr>Cyber-Sicherheit-Frühwarn- und Lagebildsysteme </vt:lpstr>
      <vt:lpstr>Cyber-Sicherheit-Frühwarn- und Lagebildsysteme</vt:lpstr>
      <vt:lpstr>Cyber-Sicherheit-Frühwarn- und Lagebildsysteme</vt:lpstr>
      <vt:lpstr>Ziele und Ergebnisse der Vorlesung</vt:lpstr>
      <vt:lpstr>Cyber-Sicherheit-Frühwarn- und Lagebildsysteme</vt:lpstr>
      <vt:lpstr>Angriffspotentiale</vt:lpstr>
      <vt:lpstr>Angriffspotentiale</vt:lpstr>
      <vt:lpstr>Durchführung von Angriffen</vt:lpstr>
      <vt:lpstr>Durchführung von Angriffen</vt:lpstr>
      <vt:lpstr>Durchführung von Angriffen</vt:lpstr>
      <vt:lpstr>Durchführung von Angriffen</vt:lpstr>
      <vt:lpstr>Durchführung von Angriffen</vt:lpstr>
      <vt:lpstr>Durchführung von Angriffen</vt:lpstr>
      <vt:lpstr>Durchführung von Angriffen</vt:lpstr>
      <vt:lpstr>Cyber-Sicherheit-Frühwarn- und Lagebildsysteme</vt:lpstr>
      <vt:lpstr>Idee eines CS-Frühwarn- u. Lagebildsysteme</vt:lpstr>
      <vt:lpstr>Idee eines CSFLSs</vt:lpstr>
      <vt:lpstr>Idee eines CSFLSs</vt:lpstr>
      <vt:lpstr>Idee eines CSFLSs</vt:lpstr>
      <vt:lpstr>Idee eines CSFLSs</vt:lpstr>
      <vt:lpstr>Cyber-Sicherheit-Frühwarn- und Lagebildsysteme</vt:lpstr>
      <vt:lpstr>Aufbau eines CSFLSs</vt:lpstr>
      <vt:lpstr>Aufbau eines CSFLSs</vt:lpstr>
      <vt:lpstr>Aufbau eines CSFLSs</vt:lpstr>
      <vt:lpstr>Aufbau eines CSFLSs</vt:lpstr>
      <vt:lpstr>Aufbau eines CSFLSs</vt:lpstr>
      <vt:lpstr>Aufbau eines CSFLSs</vt:lpstr>
      <vt:lpstr>Aufbau eines CSFLSs</vt:lpstr>
      <vt:lpstr>Aufbau eines CSFLSs</vt:lpstr>
      <vt:lpstr>Aufbau eines CSFLSs</vt:lpstr>
      <vt:lpstr>Cyber-Sicherheit-Frühwarn- und Lagebildsysteme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Sensoren</vt:lpstr>
      <vt:lpstr>Network sensor  Interpretation or clearly identify (1/2)</vt:lpstr>
      <vt:lpstr>Network sensor  Interpretation or clearly identify (2/2)</vt:lpstr>
      <vt:lpstr>Sensoren</vt:lpstr>
      <vt:lpstr>Sensoren</vt:lpstr>
      <vt:lpstr>Sensoren</vt:lpstr>
      <vt:lpstr>Sensoren</vt:lpstr>
      <vt:lpstr>Cyber-Sicherheit-Frühwarn- und Lagebildsysteme</vt:lpstr>
      <vt:lpstr>Analysekonzepte</vt:lpstr>
      <vt:lpstr>Analysekonzepte</vt:lpstr>
      <vt:lpstr>Analysekonzepte</vt:lpstr>
      <vt:lpstr>Analysekonzepte</vt:lpstr>
      <vt:lpstr>Analysekonzepte</vt:lpstr>
      <vt:lpstr>PowerPoint-Präsentation</vt:lpstr>
      <vt:lpstr>PowerPoint-Präsentation</vt:lpstr>
      <vt:lpstr>PowerPoint-Präsentation</vt:lpstr>
      <vt:lpstr>Analysekonzepte</vt:lpstr>
      <vt:lpstr>Analysekonzepte</vt:lpstr>
      <vt:lpstr>Analysekonzepte</vt:lpstr>
      <vt:lpstr>Analysekonzepte</vt:lpstr>
      <vt:lpstr>Analysekonzepte</vt:lpstr>
      <vt:lpstr>Analysekonzepte</vt:lpstr>
      <vt:lpstr>Analysekonzepte</vt:lpstr>
      <vt:lpstr>Analysekonzepte</vt:lpstr>
      <vt:lpstr>Analysekonzepte</vt:lpstr>
      <vt:lpstr>Cyber-Sicherheit-Frühwarn- und Lagebildsysteme</vt:lpstr>
      <vt:lpstr>Cyber-Sicherheit-Frühwarn- und Lagebildsysteme</vt:lpstr>
      <vt:lpstr>Cyber-Sicherheit-Frühwarn- und Lagebildsysteme</vt:lpstr>
      <vt:lpstr>Cyber-Sicherheit-Frühwarn- und Lagebildsysteme</vt:lpstr>
      <vt:lpstr>Cyber-Sicherheit-Frühwarn- und Lagebildsysteme</vt:lpstr>
      <vt:lpstr>Anhang / Credits</vt:lpstr>
      <vt:lpstr>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Signatur, Zertifikate und PKI</dc:title>
  <dc:creator>Rene Riedel</dc:creator>
  <cp:lastModifiedBy>Norbert Pohlmann</cp:lastModifiedBy>
  <cp:revision>52</cp:revision>
  <cp:lastPrinted>2020-03-13T10:01:54Z</cp:lastPrinted>
  <dcterms:created xsi:type="dcterms:W3CDTF">2019-08-19T07:44:12Z</dcterms:created>
  <dcterms:modified xsi:type="dcterms:W3CDTF">2022-02-08T16:00:47Z</dcterms:modified>
</cp:coreProperties>
</file>